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66" r:id="rId3"/>
    <p:sldId id="262" r:id="rId4"/>
    <p:sldId id="257" r:id="rId5"/>
    <p:sldId id="268" r:id="rId6"/>
    <p:sldId id="258" r:id="rId7"/>
    <p:sldId id="259" r:id="rId8"/>
    <p:sldId id="263" r:id="rId9"/>
    <p:sldId id="265" r:id="rId10"/>
    <p:sldId id="264" r:id="rId11"/>
    <p:sldId id="269" r:id="rId12"/>
    <p:sldId id="270" r:id="rId13"/>
    <p:sldId id="267" r:id="rId14"/>
    <p:sldId id="260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96" autoAdjust="0"/>
    <p:restoredTop sz="94660"/>
  </p:normalViewPr>
  <p:slideViewPr>
    <p:cSldViewPr>
      <p:cViewPr varScale="1">
        <p:scale>
          <a:sx n="105" d="100"/>
          <a:sy n="105" d="100"/>
        </p:scale>
        <p:origin x="17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1812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96F7C9-96BF-4E2E-B71F-1CBFA9E1EE19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0623AE-9899-4323-9A73-0B5DCF5109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7251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167959-9FE4-49FC-BF9D-186912F9A01C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366F7-6399-4D86-8A33-8A35F77D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260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366F7-6399-4D86-8A33-8A35F77DBB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308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324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212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861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468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874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251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539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389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384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99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92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903823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4276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9038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0880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8096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288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09F8629-2FE4-4ED2-A7A9-2052FE5E5E24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B84E9-E42C-4016-B0F9-C104EB98D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8527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tmp"/><Relationship Id="rId4" Type="http://schemas.openxmlformats.org/officeDocument/2006/relationships/image" Target="../media/image5.tm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5616" y="2636912"/>
            <a:ext cx="7117180" cy="1470025"/>
          </a:xfrm>
        </p:spPr>
        <p:txBody>
          <a:bodyPr>
            <a:normAutofit fontScale="90000"/>
          </a:bodyPr>
          <a:lstStyle/>
          <a:p>
            <a:r>
              <a:rPr lang="en-GB" dirty="0"/>
              <a:t>Welcome to Jellyfish Class </a:t>
            </a:r>
            <a:br>
              <a:rPr lang="en-GB" dirty="0"/>
            </a:br>
            <a:r>
              <a:rPr lang="en-GB" dirty="0"/>
              <a:t>2024-25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184" y="3371924"/>
            <a:ext cx="2138095" cy="298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89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8"/>
    </mc:Choice>
    <mc:Fallback xmlns="">
      <p:transition spd="slow" advTm="1000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379" y="116632"/>
            <a:ext cx="7055380" cy="1400530"/>
          </a:xfrm>
        </p:spPr>
        <p:txBody>
          <a:bodyPr/>
          <a:lstStyle/>
          <a:p>
            <a:r>
              <a:rPr lang="en-GB" sz="5400" dirty="0"/>
              <a:t>Staff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48064" y="3167390"/>
            <a:ext cx="1832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Ms England</a:t>
            </a:r>
          </a:p>
          <a:p>
            <a:pPr algn="ctr"/>
            <a:r>
              <a:rPr lang="en-GB" sz="1400" dirty="0"/>
              <a:t>Teaching Assistant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42371" y="3206721"/>
            <a:ext cx="23535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Mrs Zalman</a:t>
            </a:r>
          </a:p>
          <a:p>
            <a:pPr algn="ctr"/>
            <a:r>
              <a:rPr lang="en-GB" sz="1400" dirty="0"/>
              <a:t>Class Teacher</a:t>
            </a:r>
          </a:p>
          <a:p>
            <a:pPr algn="ctr"/>
            <a:endParaRPr lang="en-GB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75672B-C9A4-4F49-9AC9-6D37190F8E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4903" y="1130186"/>
            <a:ext cx="2053643" cy="20611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51189B-ED8B-453B-ACC9-CF38271DD9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6998" y="1095116"/>
            <a:ext cx="2063618" cy="20787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660587E-D2CD-4EC2-ACBF-CEEB00985F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876" y="3935011"/>
            <a:ext cx="2076740" cy="21148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173BFF1-CCFC-42AE-B949-1A72745B2574}"/>
              </a:ext>
            </a:extLst>
          </p:cNvPr>
          <p:cNvSpPr txBox="1"/>
          <p:nvPr/>
        </p:nvSpPr>
        <p:spPr>
          <a:xfrm>
            <a:off x="4765463" y="6119336"/>
            <a:ext cx="23535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Mrs Beagle</a:t>
            </a:r>
          </a:p>
          <a:p>
            <a:pPr algn="ctr"/>
            <a:r>
              <a:rPr lang="en-GB" sz="1400" dirty="0"/>
              <a:t>Thursday afternoons</a:t>
            </a:r>
          </a:p>
          <a:p>
            <a:pPr algn="ctr"/>
            <a:endParaRPr lang="en-GB" sz="1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D77AF4A-9858-4B2A-9CF4-5126677361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902" y="3940606"/>
            <a:ext cx="2140967" cy="210924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6848EFD-5B5D-435E-91BA-8BFEF6425EC1}"/>
              </a:ext>
            </a:extLst>
          </p:cNvPr>
          <p:cNvSpPr txBox="1"/>
          <p:nvPr/>
        </p:nvSpPr>
        <p:spPr>
          <a:xfrm>
            <a:off x="1741501" y="6119336"/>
            <a:ext cx="23535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Mrs Gregg</a:t>
            </a:r>
          </a:p>
          <a:p>
            <a:pPr algn="ctr"/>
            <a:r>
              <a:rPr lang="en-GB" sz="1400" dirty="0"/>
              <a:t>Learning Support Assistant</a:t>
            </a:r>
          </a:p>
        </p:txBody>
      </p:sp>
    </p:spTree>
    <p:extLst>
      <p:ext uri="{BB962C8B-B14F-4D97-AF65-F5344CB8AC3E}">
        <p14:creationId xmlns:p14="http://schemas.microsoft.com/office/powerpoint/2010/main" val="386225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45"/>
    </mc:Choice>
    <mc:Fallback xmlns="">
      <p:transition spd="slow" advTm="914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52536" y="188640"/>
            <a:ext cx="7125113" cy="924475"/>
          </a:xfrm>
        </p:spPr>
        <p:txBody>
          <a:bodyPr/>
          <a:lstStyle/>
          <a:p>
            <a:pPr algn="ctr"/>
            <a:r>
              <a:rPr lang="en-GB" sz="6000" dirty="0"/>
              <a:t>Expectations</a:t>
            </a:r>
            <a:endParaRPr lang="en-GB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214210"/>
            <a:ext cx="7776864" cy="4176464"/>
          </a:xfrm>
        </p:spPr>
        <p:txBody>
          <a:bodyPr>
            <a:noAutofit/>
          </a:bodyPr>
          <a:lstStyle/>
          <a:p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</a:rPr>
              <a:t>We expect your child to come to school ready to learn</a:t>
            </a:r>
          </a:p>
          <a:p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</a:rPr>
              <a:t>Healthy breakfast</a:t>
            </a:r>
          </a:p>
          <a:p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</a:rPr>
              <a:t>Correct uniform – smart and clean and each item </a:t>
            </a:r>
            <a:r>
              <a:rPr lang="en-GB" sz="1900" b="1" u="sng" dirty="0">
                <a:latin typeface="Calibri" panose="020F0502020204030204" pitchFamily="34" charset="0"/>
                <a:cs typeface="Calibri" panose="020F0502020204030204" pitchFamily="34" charset="0"/>
              </a:rPr>
              <a:t>named</a:t>
            </a:r>
          </a:p>
          <a:p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</a:rPr>
              <a:t>Regular attendance unless they are really ill</a:t>
            </a:r>
          </a:p>
          <a:p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</a:rPr>
              <a:t>Drop off and collect your child </a:t>
            </a:r>
            <a:r>
              <a:rPr lang="en-GB" sz="1900" b="1" dirty="0">
                <a:latin typeface="Calibri" panose="020F0502020204030204" pitchFamily="34" charset="0"/>
                <a:cs typeface="Calibri" panose="020F0502020204030204" pitchFamily="34" charset="0"/>
              </a:rPr>
              <a:t>on time – revision and phonics</a:t>
            </a:r>
          </a:p>
          <a:p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</a:rPr>
              <a:t>Please let us know if another adult will be collecting your child</a:t>
            </a:r>
          </a:p>
          <a:p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</a:rPr>
              <a:t>Please make appointments out of school time</a:t>
            </a:r>
          </a:p>
          <a:p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</a:rPr>
              <a:t>Help your child to practise buttons, zips, tights, collars (NO LACED SHOES PLEASE – including trainers for PE)</a:t>
            </a:r>
          </a:p>
          <a:p>
            <a:pPr marL="0" indent="0">
              <a:buNone/>
            </a:pPr>
            <a:endParaRPr lang="en-GB" sz="1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59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87"/>
    </mc:Choice>
    <mc:Fallback xmlns="">
      <p:transition spd="slow" advTm="4848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40568" y="233913"/>
            <a:ext cx="7125113" cy="924475"/>
          </a:xfrm>
        </p:spPr>
        <p:txBody>
          <a:bodyPr/>
          <a:lstStyle/>
          <a:p>
            <a:pPr algn="ctr"/>
            <a:r>
              <a:rPr lang="en-GB" sz="6000" dirty="0"/>
              <a:t>Daily Routine</a:t>
            </a:r>
            <a:endParaRPr lang="en-GB" sz="2000" dirty="0"/>
          </a:p>
        </p:txBody>
      </p:sp>
      <p:pic>
        <p:nvPicPr>
          <p:cNvPr id="1026" name="Picture 2" descr="https://www.maybury.surrey.sch.uk/_site/data/files/images/auto_upload/page/73/D675546DDA06F0EBF00A037C01288DC4.png">
            <a:extLst>
              <a:ext uri="{FF2B5EF4-FFF2-40B4-BE49-F238E27FC236}">
                <a16:creationId xmlns:a16="http://schemas.microsoft.com/office/drawing/2014/main" id="{68640D91-0359-4472-80C0-CBB1AC95C5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8"/>
            <a:ext cx="7684596" cy="487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41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00"/>
    </mc:Choice>
    <mc:Fallback xmlns="">
      <p:transition spd="slow" advTm="144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57631-6581-44F3-A969-4E4ABD276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bring everyday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1CD7D6-6EA3-446C-A798-C47291902D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Reading diaries and books</a:t>
            </a:r>
          </a:p>
          <a:p>
            <a:r>
              <a:rPr lang="en-GB" dirty="0"/>
              <a:t>Phonics folders with phonics books</a:t>
            </a:r>
          </a:p>
          <a:p>
            <a:r>
              <a:rPr lang="en-GB" dirty="0"/>
              <a:t>(these will need to be paid for if they are damaged or lost)</a:t>
            </a:r>
          </a:p>
          <a:p>
            <a:r>
              <a:rPr lang="en-GB" dirty="0"/>
              <a:t>Named Bottle of cold water</a:t>
            </a:r>
          </a:p>
          <a:p>
            <a:r>
              <a:rPr lang="en-GB" dirty="0"/>
              <a:t>Small book bag</a:t>
            </a:r>
          </a:p>
          <a:p>
            <a:r>
              <a:rPr lang="en-GB" dirty="0"/>
              <a:t>Named uniform (this includes tights and not leggings)</a:t>
            </a:r>
          </a:p>
          <a:p>
            <a:r>
              <a:rPr lang="en-GB" dirty="0"/>
              <a:t>Fruit is provided but they can still bring their own</a:t>
            </a:r>
          </a:p>
          <a:p>
            <a:r>
              <a:rPr lang="en-GB" dirty="0"/>
              <a:t>Any food brought into school (including any treats for birthdays) must be nut free. </a:t>
            </a:r>
          </a:p>
          <a:p>
            <a:endParaRPr lang="en-GB" dirty="0"/>
          </a:p>
          <a:p>
            <a:r>
              <a:rPr lang="en-GB" dirty="0"/>
              <a:t>No rucksacks</a:t>
            </a:r>
          </a:p>
          <a:p>
            <a:r>
              <a:rPr lang="en-GB" dirty="0"/>
              <a:t>No big hair accessories (these should be school colour)</a:t>
            </a:r>
          </a:p>
          <a:p>
            <a:r>
              <a:rPr lang="en-GB" dirty="0"/>
              <a:t>No smart watches</a:t>
            </a:r>
          </a:p>
        </p:txBody>
      </p:sp>
    </p:spTree>
    <p:extLst>
      <p:ext uri="{BB962C8B-B14F-4D97-AF65-F5344CB8AC3E}">
        <p14:creationId xmlns:p14="http://schemas.microsoft.com/office/powerpoint/2010/main" val="2479525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869" y="604092"/>
            <a:ext cx="7055380" cy="1400530"/>
          </a:xfrm>
        </p:spPr>
        <p:txBody>
          <a:bodyPr/>
          <a:lstStyle/>
          <a:p>
            <a:r>
              <a:rPr lang="en-GB" sz="6000" dirty="0"/>
              <a:t>P.E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869" y="1916832"/>
            <a:ext cx="7125112" cy="3221886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Twice a week – Autumn = Tuesdays and Wednesdays</a:t>
            </a:r>
          </a:p>
          <a:p>
            <a:r>
              <a:rPr lang="en-GB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Named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PE kit– plain navy blue/black shorts or jogging bottoms, light blue Maybury t-shirt, trainers with Velcro.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Hooded PE sweatshirt (not school jumper)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No earrings or jewellery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Provide a doctors note to excuse your child from PE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PE days change to give opportunities to work with the PE specialist.</a:t>
            </a:r>
          </a:p>
        </p:txBody>
      </p:sp>
      <p:sp>
        <p:nvSpPr>
          <p:cNvPr id="5" name="AutoShape 2" descr="Image result for pe"/>
          <p:cNvSpPr>
            <a:spLocks noChangeAspect="1" noChangeArrowheads="1"/>
          </p:cNvSpPr>
          <p:nvPr/>
        </p:nvSpPr>
        <p:spPr bwMode="auto">
          <a:xfrm>
            <a:off x="1174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Image result for pe"/>
          <p:cNvSpPr>
            <a:spLocks noChangeAspect="1" noChangeArrowheads="1"/>
          </p:cNvSpPr>
          <p:nvPr/>
        </p:nvSpPr>
        <p:spPr bwMode="auto">
          <a:xfrm>
            <a:off x="2698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57" b="100000" l="415" r="100000">
                        <a14:foregroundMark x1="17427" y1="52153" x2="17427" y2="52153"/>
                        <a14:foregroundMark x1="12033" y1="34450" x2="12033" y2="34450"/>
                        <a14:foregroundMark x1="8299" y1="90431" x2="8299" y2="90431"/>
                        <a14:foregroundMark x1="5394" y1="96651" x2="5394" y2="96651"/>
                        <a14:foregroundMark x1="22407" y1="92344" x2="22407" y2="92344"/>
                        <a14:foregroundMark x1="24896" y1="96651" x2="24896" y2="96651"/>
                        <a14:foregroundMark x1="22407" y1="89952" x2="22407" y2="89952"/>
                        <a14:foregroundMark x1="21992" y1="88517" x2="21992" y2="88517"/>
                        <a14:foregroundMark x1="51867" y1="70813" x2="51867" y2="70813"/>
                        <a14:foregroundMark x1="60996" y1="48804" x2="60996" y2="48804"/>
                        <a14:foregroundMark x1="60996" y1="30622" x2="60996" y2="30622"/>
                        <a14:foregroundMark x1="67635" y1="21053" x2="67635" y2="21053"/>
                        <a14:foregroundMark x1="68880" y1="15311" x2="68880" y2="15311"/>
                        <a14:foregroundMark x1="81328" y1="53589" x2="81328" y2="53589"/>
                        <a14:foregroundMark x1="68465" y1="62679" x2="68465" y2="62679"/>
                        <a14:foregroundMark x1="48133" y1="62679" x2="48133" y2="62679"/>
                        <a14:foregroundMark x1="53112" y1="40191" x2="53112" y2="40191"/>
                        <a14:foregroundMark x1="60996" y1="24880" x2="60996" y2="24880"/>
                        <a14:foregroundMark x1="7884" y1="48804" x2="7884" y2="48804"/>
                        <a14:foregroundMark x1="26556" y1="49282" x2="26556" y2="49282"/>
                        <a14:foregroundMark x1="50622" y1="96172" x2="50622" y2="96172"/>
                        <a14:foregroundMark x1="63900" y1="95215" x2="63900" y2="95215"/>
                        <a14:foregroundMark x1="75934" y1="33971" x2="75934" y2="339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39801"/>
            <a:ext cx="1587868" cy="1377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942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67"/>
    </mc:Choice>
    <mc:Fallback xmlns="">
      <p:transition spd="slow" advTm="3236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567849"/>
            <a:ext cx="7125113" cy="924475"/>
          </a:xfrm>
        </p:spPr>
        <p:txBody>
          <a:bodyPr/>
          <a:lstStyle/>
          <a:p>
            <a:r>
              <a:rPr lang="en-GB" sz="6000" dirty="0"/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2072898"/>
            <a:ext cx="7125112" cy="4164414"/>
          </a:xfrm>
        </p:spPr>
        <p:txBody>
          <a:bodyPr>
            <a:normAutofit fontScale="70000" lnSpcReduction="20000"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Read at least 3 times a week with your child at home and sign their reading diary.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Children who read every day at home make much better progress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Write in your child’s reading diary when reading at home (title, pages, comment)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Children will change their book on </a:t>
            </a:r>
            <a:r>
              <a:rPr lang="en-GB" sz="2600" b="1" dirty="0">
                <a:latin typeface="Calibri" panose="020F0502020204030204" pitchFamily="34" charset="0"/>
                <a:cs typeface="Calibri" panose="020F0502020204030204" pitchFamily="34" charset="0"/>
              </a:rPr>
              <a:t>Mondays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if they are reading the RWI books. 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Focus on comprehension as well as reading (asking questions and talking )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Phonics books are changed every 3 or 5 days but phonics folders and reading diaries should still come in every day.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Access online books and comprehension questions on Bug Club</a:t>
            </a:r>
          </a:p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Books available online on Oxford Owl.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AutoShape 2" descr="Image result for reading"/>
          <p:cNvSpPr>
            <a:spLocks noChangeAspect="1" noChangeArrowheads="1"/>
          </p:cNvSpPr>
          <p:nvPr/>
        </p:nvSpPr>
        <p:spPr bwMode="auto">
          <a:xfrm>
            <a:off x="1174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44583" y1="10695" x2="44583" y2="10695"/>
                        <a14:foregroundMark x1="47500" y1="81818" x2="47500" y2="81818"/>
                        <a14:foregroundMark x1="52500" y1="91979" x2="52500" y2="91979"/>
                        <a14:foregroundMark x1="52917" y1="76471" x2="52917" y2="76471"/>
                        <a14:foregroundMark x1="64583" y1="75401" x2="64583" y2="75401"/>
                        <a14:foregroundMark x1="77083" y1="73797" x2="77083" y2="73797"/>
                        <a14:foregroundMark x1="70833" y1="71658" x2="70833" y2="71658"/>
                        <a14:foregroundMark x1="74167" y1="85027" x2="74167" y2="85027"/>
                        <a14:foregroundMark x1="74167" y1="95187" x2="74167" y2="95187"/>
                        <a14:foregroundMark x1="96250" y1="85561" x2="96250" y2="85561"/>
                        <a14:foregroundMark x1="8333" y1="91444" x2="8333" y2="91444"/>
                        <a14:foregroundMark x1="9583" y1="83957" x2="9583" y2="83957"/>
                        <a14:foregroundMark x1="22500" y1="85027" x2="22500" y2="85027"/>
                        <a14:foregroundMark x1="34583" y1="88235" x2="34583" y2="88235"/>
                        <a14:foregroundMark x1="40833" y1="88770" x2="40833" y2="88770"/>
                        <a14:foregroundMark x1="63333" y1="91444" x2="63333" y2="91444"/>
                        <a14:foregroundMark x1="42500" y1="36898" x2="42500" y2="36898"/>
                        <a14:foregroundMark x1="52500" y1="27273" x2="52500" y2="27273"/>
                        <a14:foregroundMark x1="55000" y1="16043" x2="55000" y2="16043"/>
                        <a14:foregroundMark x1="51250" y1="9091" x2="51250" y2="9091"/>
                        <a14:foregroundMark x1="27917" y1="16043" x2="27917" y2="16043"/>
                        <a14:foregroundMark x1="31667" y1="96257" x2="31667" y2="96257"/>
                        <a14:foregroundMark x1="21667" y1="95187" x2="21667" y2="95187"/>
                        <a14:foregroundMark x1="47083" y1="76471" x2="47083" y2="76471"/>
                        <a14:foregroundMark x1="83750" y1="91979" x2="83750" y2="91979"/>
                        <a14:foregroundMark x1="92500" y1="90374" x2="92500" y2="90374"/>
                        <a14:foregroundMark x1="89583" y1="81818" x2="89583" y2="81818"/>
                        <a14:foregroundMark x1="2500" y1="87166" x2="2500" y2="87166"/>
                        <a14:foregroundMark x1="21250" y1="23529" x2="21250" y2="23529"/>
                        <a14:foregroundMark x1="15417" y1="93583" x2="15417" y2="93583"/>
                        <a14:foregroundMark x1="15417" y1="88770" x2="15417" y2="88770"/>
                        <a14:foregroundMark x1="69583" y1="79679" x2="69583" y2="79679"/>
                        <a14:foregroundMark x1="45833" y1="93583" x2="45833" y2="93583"/>
                        <a14:foregroundMark x1="51667" y1="88770" x2="51667" y2="88770"/>
                        <a14:foregroundMark x1="55000" y1="88235" x2="55000" y2="88235"/>
                        <a14:foregroundMark x1="59167" y1="89840" x2="59167" y2="89840"/>
                        <a14:foregroundMark x1="56667" y1="94652" x2="56667" y2="94652"/>
                        <a14:foregroundMark x1="69167" y1="95187" x2="69167" y2="95187"/>
                        <a14:foregroundMark x1="69167" y1="88770" x2="69167" y2="88770"/>
                        <a14:foregroundMark x1="27083" y1="90374" x2="27083" y2="903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23658"/>
            <a:ext cx="2069976" cy="161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484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908"/>
    </mc:Choice>
    <mc:Fallback xmlns="">
      <p:transition spd="slow" advTm="5990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806307"/>
            <a:ext cx="7125113" cy="924475"/>
          </a:xfrm>
        </p:spPr>
        <p:txBody>
          <a:bodyPr/>
          <a:lstStyle/>
          <a:p>
            <a:r>
              <a:rPr lang="en-GB" sz="6000" dirty="0"/>
              <a:t>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2432" y="1998827"/>
            <a:ext cx="7632848" cy="4051437"/>
          </a:xfrm>
        </p:spPr>
        <p:txBody>
          <a:bodyPr>
            <a:no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Ensure you have pens, pencils, a ruler and rubber at home</a:t>
            </a: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Encourage your child to write for fun at home – stories, shopping lists, letters, cards, postcards, instructions, poems, songs</a:t>
            </a: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Help them consolidate their literacy learning by putting their phonics, grammar and reading skills into practice</a:t>
            </a: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Practise spelling – spelling tests are on </a:t>
            </a:r>
            <a:r>
              <a:rPr lang="en-GB" sz="2200" b="1" dirty="0">
                <a:latin typeface="Calibri" panose="020F0502020204030204" pitchFamily="34" charset="0"/>
                <a:cs typeface="Calibri" panose="020F0502020204030204" pitchFamily="34" charset="0"/>
              </a:rPr>
              <a:t>Mondays</a:t>
            </a: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Encourage them to hold a pencil correctly</a:t>
            </a: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Spellings games for practising can be found on </a:t>
            </a:r>
            <a:r>
              <a:rPr lang="en-GB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EdShed</a:t>
            </a: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5" name="AutoShape 2" descr="Image result for reading"/>
          <p:cNvSpPr>
            <a:spLocks noChangeAspect="1" noChangeArrowheads="1"/>
          </p:cNvSpPr>
          <p:nvPr/>
        </p:nvSpPr>
        <p:spPr bwMode="auto">
          <a:xfrm>
            <a:off x="1174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556564"/>
            <a:ext cx="1200757" cy="1423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62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97"/>
    </mc:Choice>
    <mc:Fallback xmlns="">
      <p:transition spd="slow" advTm="3809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125113" cy="924475"/>
          </a:xfrm>
        </p:spPr>
        <p:txBody>
          <a:bodyPr/>
          <a:lstStyle/>
          <a:p>
            <a:r>
              <a:rPr lang="en-GB" sz="6000" dirty="0"/>
              <a:t>Maths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275" y="1658582"/>
            <a:ext cx="8065195" cy="4051437"/>
          </a:xfrm>
        </p:spPr>
        <p:txBody>
          <a:bodyPr>
            <a:noAutofit/>
          </a:bodyPr>
          <a:lstStyle/>
          <a:p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Play dice games</a:t>
            </a:r>
          </a:p>
          <a:p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Take your child shopping and talk about the quantities of anything you buy</a:t>
            </a:r>
          </a:p>
          <a:p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Let your child handle money and work out how much things cost</a:t>
            </a:r>
          </a:p>
          <a:p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Look together for numbers on street signs and car registration plates</a:t>
            </a:r>
          </a:p>
          <a:p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Practise and talk about telling the time</a:t>
            </a:r>
          </a:p>
          <a:p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Do cooking and baking together, weigh foods and talk about temperatures and times needed to cook foods</a:t>
            </a:r>
          </a:p>
          <a:p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Count toys, books, buttons, etc. in 2s, 3s, 5s and 10s and play Times Table Rock Stars at home. </a:t>
            </a:r>
          </a:p>
        </p:txBody>
      </p:sp>
      <p:sp>
        <p:nvSpPr>
          <p:cNvPr id="5" name="AutoShape 2" descr="Image result for reading"/>
          <p:cNvSpPr>
            <a:spLocks noChangeAspect="1" noChangeArrowheads="1"/>
          </p:cNvSpPr>
          <p:nvPr/>
        </p:nvSpPr>
        <p:spPr bwMode="auto">
          <a:xfrm>
            <a:off x="1174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63253"/>
            <a:ext cx="1858525" cy="126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6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536"/>
    </mc:Choice>
    <mc:Fallback xmlns="">
      <p:transition spd="slow" advTm="4553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5481" y="260648"/>
            <a:ext cx="7125113" cy="924475"/>
          </a:xfrm>
        </p:spPr>
        <p:txBody>
          <a:bodyPr/>
          <a:lstStyle/>
          <a:p>
            <a:r>
              <a:rPr lang="en-GB" sz="6000" dirty="0"/>
              <a:t>Home Learning</a:t>
            </a:r>
          </a:p>
        </p:txBody>
      </p:sp>
      <p:sp>
        <p:nvSpPr>
          <p:cNvPr id="5" name="AutoShape 2" descr="Image result for reading"/>
          <p:cNvSpPr>
            <a:spLocks noChangeAspect="1" noChangeArrowheads="1"/>
          </p:cNvSpPr>
          <p:nvPr/>
        </p:nvSpPr>
        <p:spPr bwMode="auto">
          <a:xfrm>
            <a:off x="1174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2489" y="1556792"/>
            <a:ext cx="7739021" cy="3600400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Maths and Grammar home learning go out every week. These will be CGP books that go out on a 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Tuesday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and need to be returned on the following Monday. Pages to be completed will be put on the Jellyfish Class Page of the website. Please take care of these books.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Online resources: Bug club, Oxford Owl, Times Tables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Rockstars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Edshed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Allow some time to </a:t>
            </a:r>
            <a:r>
              <a:rPr lang="en-GB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help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your child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Turn off the TV 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Don't let homework become a chore. Keep it fun and make it a special time that you both look forward to</a:t>
            </a:r>
          </a:p>
        </p:txBody>
      </p:sp>
    </p:spTree>
    <p:extLst>
      <p:ext uri="{BB962C8B-B14F-4D97-AF65-F5344CB8AC3E}">
        <p14:creationId xmlns:p14="http://schemas.microsoft.com/office/powerpoint/2010/main" val="205659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41"/>
    </mc:Choice>
    <mc:Fallback xmlns="">
      <p:transition spd="slow" advTm="3814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033CE-D179-40A1-AC71-E09AC0262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Learning for Autumn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BADA37-A002-4C59-86AD-99FB51564A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573" y="1412776"/>
            <a:ext cx="6711654" cy="5266093"/>
          </a:xfrm>
        </p:spPr>
        <p:txBody>
          <a:bodyPr>
            <a:normAutofit/>
          </a:bodyPr>
          <a:lstStyle/>
          <a:p>
            <a:r>
              <a:rPr lang="en-GB" b="1" u="sng" dirty="0"/>
              <a:t>Maths</a:t>
            </a:r>
          </a:p>
          <a:p>
            <a:r>
              <a:rPr lang="en-GB" dirty="0"/>
              <a:t>Place value, addition and subtraction, money</a:t>
            </a:r>
          </a:p>
          <a:p>
            <a:r>
              <a:rPr lang="en-GB" b="1" u="sng" dirty="0"/>
              <a:t>Literacy</a:t>
            </a:r>
          </a:p>
          <a:p>
            <a:r>
              <a:rPr lang="en-GB" dirty="0"/>
              <a:t>Adjectives, expanded noun phrases, punctuation</a:t>
            </a:r>
          </a:p>
          <a:p>
            <a:r>
              <a:rPr lang="en-GB" b="1" u="sng" dirty="0"/>
              <a:t>History</a:t>
            </a:r>
          </a:p>
          <a:p>
            <a:r>
              <a:rPr lang="en-GB" dirty="0"/>
              <a:t>Brooklands and Brooklands Museum trip in October</a:t>
            </a:r>
          </a:p>
          <a:p>
            <a:r>
              <a:rPr lang="en-GB" b="1" u="sng" dirty="0"/>
              <a:t>Computing</a:t>
            </a:r>
          </a:p>
          <a:p>
            <a:r>
              <a:rPr lang="en-GB" dirty="0"/>
              <a:t>What is IT?</a:t>
            </a:r>
          </a:p>
          <a:p>
            <a:r>
              <a:rPr lang="en-GB" b="1" u="sng" dirty="0"/>
              <a:t>Art</a:t>
            </a:r>
          </a:p>
          <a:p>
            <a:r>
              <a:rPr lang="en-GB" dirty="0"/>
              <a:t>Paul Klee and tessellation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690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A8EDB2D-0AE9-464D-9C18-651B9E77EC26}"/>
              </a:ext>
            </a:extLst>
          </p:cNvPr>
          <p:cNvSpPr txBox="1"/>
          <p:nvPr/>
        </p:nvSpPr>
        <p:spPr>
          <a:xfrm>
            <a:off x="467544" y="332656"/>
            <a:ext cx="80812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assoonPrimaryInfant" pitchFamily="2" charset="0"/>
              </a:rPr>
              <a:t>DT money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43817C3-0370-419B-B8BE-E7574D0C57A5}"/>
              </a:ext>
            </a:extLst>
          </p:cNvPr>
          <p:cNvSpPr/>
          <p:nvPr/>
        </p:nvSpPr>
        <p:spPr>
          <a:xfrm>
            <a:off x="467544" y="1120676"/>
            <a:ext cx="82809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We make model cars with working wheels and axels, waterproof shelters and healthy sandwiches.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Please send in your £5 contribution so we can purchase resources and food throughout the year for these topics.</a:t>
            </a:r>
          </a:p>
          <a:p>
            <a:pPr algn="ctr"/>
            <a:r>
              <a:rPr lang="en-GB" sz="2800" dirty="0">
                <a:latin typeface="SassoonPrimaryInfant" pitchFamily="2" charset="0"/>
              </a:rPr>
              <a:t>Thank you for contributions so far.  </a:t>
            </a:r>
          </a:p>
        </p:txBody>
      </p:sp>
    </p:spTree>
    <p:extLst>
      <p:ext uri="{BB962C8B-B14F-4D97-AF65-F5344CB8AC3E}">
        <p14:creationId xmlns:p14="http://schemas.microsoft.com/office/powerpoint/2010/main" val="6580346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3E630-41FC-4CC2-8E99-0F5113E20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Knowledge organisers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10D50D2-8F26-44ED-9E33-04D2D60E91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For each topic</a:t>
            </a:r>
          </a:p>
          <a:p>
            <a:r>
              <a:rPr lang="en-GB" dirty="0"/>
              <a:t>Please read through with your child</a:t>
            </a:r>
          </a:p>
          <a:p>
            <a:r>
              <a:rPr lang="en-GB" dirty="0"/>
              <a:t>Key vocabulary is very important</a:t>
            </a:r>
          </a:p>
          <a:p>
            <a:r>
              <a:rPr lang="en-GB" dirty="0"/>
              <a:t>These are now found in the reading diaries</a:t>
            </a:r>
          </a:p>
        </p:txBody>
      </p:sp>
    </p:spTree>
    <p:extLst>
      <p:ext uri="{BB962C8B-B14F-4D97-AF65-F5344CB8AC3E}">
        <p14:creationId xmlns:p14="http://schemas.microsoft.com/office/powerpoint/2010/main" val="1438108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125113" cy="924475"/>
          </a:xfrm>
        </p:spPr>
        <p:txBody>
          <a:bodyPr/>
          <a:lstStyle/>
          <a:p>
            <a:r>
              <a:rPr lang="en-GB" sz="6000" dirty="0"/>
              <a:t>And finally…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700808"/>
            <a:ext cx="7864030" cy="3581926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Check the school website regularly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Please check emails and the Jellyfish notice board regularly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Please let us know of any changes at home that may affect your child at school, such as moving house or having a new baby 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Please do phone the school office or email us if you have any questions, worries or concerns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We look forward to a fun year together in Year 2. </a:t>
            </a:r>
          </a:p>
        </p:txBody>
      </p:sp>
    </p:spTree>
    <p:extLst>
      <p:ext uri="{BB962C8B-B14F-4D97-AF65-F5344CB8AC3E}">
        <p14:creationId xmlns:p14="http://schemas.microsoft.com/office/powerpoint/2010/main" val="61133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55"/>
    </mc:Choice>
    <mc:Fallback xmlns="">
      <p:transition spd="slow" advTm="27855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421</TotalTime>
  <Words>845</Words>
  <Application>Microsoft Office PowerPoint</Application>
  <PresentationFormat>On-screen Show (4:3)</PresentationFormat>
  <Paragraphs>98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Century Gothic</vt:lpstr>
      <vt:lpstr>SassoonPrimaryInfant</vt:lpstr>
      <vt:lpstr>Wingdings 3</vt:lpstr>
      <vt:lpstr>Ion</vt:lpstr>
      <vt:lpstr>Welcome to Jellyfish Class  2024-25</vt:lpstr>
      <vt:lpstr>Staff</vt:lpstr>
      <vt:lpstr>Expectations</vt:lpstr>
      <vt:lpstr>Daily Routine</vt:lpstr>
      <vt:lpstr>What to bring everyday</vt:lpstr>
      <vt:lpstr>P.E</vt:lpstr>
      <vt:lpstr>Reading</vt:lpstr>
      <vt:lpstr>Writing</vt:lpstr>
      <vt:lpstr>Maths</vt:lpstr>
      <vt:lpstr>Home Learning</vt:lpstr>
      <vt:lpstr>Our Learning for Autumn 1</vt:lpstr>
      <vt:lpstr>PowerPoint Presentation</vt:lpstr>
      <vt:lpstr>Knowledge organisers</vt:lpstr>
      <vt:lpstr>And finally…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Ladybird Class  2015-16</dc:title>
  <dc:creator>Robyn Stockwell</dc:creator>
  <cp:lastModifiedBy>Sophie Zalman</cp:lastModifiedBy>
  <cp:revision>83</cp:revision>
  <cp:lastPrinted>2019-09-17T14:57:28Z</cp:lastPrinted>
  <dcterms:created xsi:type="dcterms:W3CDTF">2015-09-13T11:02:55Z</dcterms:created>
  <dcterms:modified xsi:type="dcterms:W3CDTF">2024-09-09T11:24:00Z</dcterms:modified>
</cp:coreProperties>
</file>