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9" r:id="rId3"/>
    <p:sldId id="262" r:id="rId4"/>
    <p:sldId id="264" r:id="rId5"/>
    <p:sldId id="260" r:id="rId6"/>
    <p:sldId id="270" r:id="rId7"/>
    <p:sldId id="277" r:id="rId8"/>
    <p:sldId id="276" r:id="rId9"/>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05" d="100"/>
          <a:sy n="105" d="100"/>
        </p:scale>
        <p:origin x="25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1/6/2026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81480658"/>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31671">
                  <a:extLst>
                    <a:ext uri="{9D8B030D-6E8A-4147-A177-3AD203B41FA5}">
                      <a16:colId xmlns:a16="http://schemas.microsoft.com/office/drawing/2014/main" val="1397519339"/>
                    </a:ext>
                  </a:extLst>
                </a:gridCol>
                <a:gridCol w="2011680">
                  <a:extLst>
                    <a:ext uri="{9D8B030D-6E8A-4147-A177-3AD203B41FA5}">
                      <a16:colId xmlns:a16="http://schemas.microsoft.com/office/drawing/2014/main" val="279180329"/>
                    </a:ext>
                  </a:extLst>
                </a:gridCol>
                <a:gridCol w="178677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Swimming boosters for Year 6 provided children with more opportunities to reach this goal. For their curriculum swimming in Year 5, only 10% had reached this goal but after the boosters, this went up to 31%.</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31% is still a low number of children.</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Swimming boosters for Year 6 provided children with more opportunities to reach this goal. For their curriculum swimming in Year 5, only 10% had reached this goal but after the boosters, this went up to 31%.</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31% is still a low number of children.</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740543374"/>
              </p:ext>
            </p:extLst>
          </p:nvPr>
        </p:nvGraphicFramePr>
        <p:xfrm>
          <a:off x="201820" y="631508"/>
          <a:ext cx="5530128" cy="35814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t>
                      </a:r>
                      <a:r>
                        <a:rPr lang="en-US" sz="700" dirty="0" err="1">
                          <a:latin typeface="Calibri" panose="020F0502020204030204" pitchFamily="34" charset="0"/>
                          <a:cs typeface="Calibri" panose="020F0502020204030204" pitchFamily="34" charset="0"/>
                        </a:rPr>
                        <a:t>utilised</a:t>
                      </a:r>
                      <a:r>
                        <a:rPr lang="en-US" sz="700" dirty="0">
                          <a:latin typeface="Calibri" panose="020F0502020204030204" pitchFamily="34" charset="0"/>
                          <a:cs typeface="Calibri" panose="020F0502020204030204" pitchFamily="34" charset="0"/>
                        </a:rPr>
                        <a:t> a PE specialist from a local secondary school to deliver high quality CPD for all staff across the year. Teachers requested topics they wanted more support in teaching or ideas for lessons and reported higher confidence afterwards.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used Complete PE planning resources as a guideline for PE lessons so that teachers had a reference of activities and sequences of lessons to follow to ensure that PE is skills-based, adaptable and progressive across the school.</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Swimming boosters – had a big impact on the number of children being able to swim efficiently (from 10% to 31%).</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Using workshops for various different sports that are not on our PE curriculum. This meant that children had more opportunities to experience sports they may never do outside of school and more opportunities to find a sport they enjoy doing.</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Running lunchtime sports clubs provided more opportunities for children to be active throughout the school day. The clubs were popular with full numbers of 20 children every lunchtime.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Swimming boosters were not for a long enough amount of weeks. The children needed more focus on becoming efficient and confident and so did not reach a level where they could practice safe self-rescue.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477598726"/>
              </p:ext>
            </p:extLst>
          </p:nvPr>
        </p:nvGraphicFramePr>
        <p:xfrm>
          <a:off x="304799" y="576703"/>
          <a:ext cx="5530128" cy="367284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87094">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6856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Providing new sporting equipment for afterschool clubs so that children can try new sporting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r>
                        <a:rPr lang="en-US" sz="700" dirty="0" err="1">
                          <a:latin typeface="Calibri" panose="020F0502020204030204" pitchFamily="34" charset="0"/>
                          <a:cs typeface="Calibri" panose="020F0502020204030204" pitchFamily="34" charset="0"/>
                        </a:rPr>
                        <a:t>Physifun</a:t>
                      </a:r>
                      <a:r>
                        <a:rPr lang="en-US" sz="700" dirty="0">
                          <a:latin typeface="Calibri" panose="020F0502020204030204" pitchFamily="34" charset="0"/>
                          <a:cs typeface="Calibri" panose="020F0502020204030204" pitchFamily="34" charset="0"/>
                        </a:rPr>
                        <a:t> assembly time clubs provide more opportunities for targeted children (less active)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err="1">
                          <a:latin typeface="Calibri" panose="020F0502020204030204" pitchFamily="34" charset="0"/>
                          <a:cs typeface="Calibri" panose="020F0502020204030204" pitchFamily="34" charset="0"/>
                        </a:rPr>
                        <a:t>Physifun</a:t>
                      </a:r>
                      <a:r>
                        <a:rPr lang="en-US" sz="700" dirty="0">
                          <a:latin typeface="Calibri" panose="020F0502020204030204" pitchFamily="34" charset="0"/>
                          <a:cs typeface="Calibri" panose="020F0502020204030204" pitchFamily="34" charset="0"/>
                        </a:rPr>
                        <a:t> clubs do not seem to be encouraging the children to be more active outside of school as the same children are being targeted this year as well.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19143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Using workshops for various different sports that are not on our PE curriculum. This meant that children had more opportunities to experience sports they may never do outside of school and more opportunities to find a sport they enjoy doing.</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After school sports clubs are now invite only which has meant that girls are invited and now attend the clubs, whereas they were reluctant to sign up before.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Attendance of girls at sport related after school clubs was very low (information taken from club registers) before we introduced the invite only aspect.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99047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WASPS membership has given us access to local competitions and festivals. We attended an orienteering festival and the WASPS Spring festival.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Most competitions are for A and B teams and, where we are a small school, we do not often match that advanced level of sport. Therefore, we did not attend any sporting competitions that were competitive based on skills.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565084295"/>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46471" y="-2948"/>
            <a:ext cx="6166284" cy="4322536"/>
          </a:xfrm>
          <a:prstGeom prst="rect">
            <a:avLst/>
          </a:prstGeom>
        </p:spPr>
      </p:pic>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093813900"/>
              </p:ext>
            </p:extLst>
          </p:nvPr>
        </p:nvGraphicFramePr>
        <p:xfrm>
          <a:off x="294842" y="505221"/>
          <a:ext cx="5530128" cy="3661446"/>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87776">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7266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increase opportunities for children to take part in sporting activities, raising the awareness of sports and PE and increasing their active time.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After school clubs – use Premier education to run 3 weekly after school clubs (KS1 football, KS2 PE topic club, KS2 football). Teacher run clubs to include an active session at least termly and provide equipment for this.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Lunchtime clubs – use premier education to run 2 weekly lunchtime clubs for all children to have access to. Year 6 PE captains to run 2 weekly lunchtime clubs for all children to access.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Workshops – Use Premier education to have termly workshops of sports not on our curriculum that children would otherwise not have access to trying (street dancing, archery, golf, for example). Skipping workshop in wellbeing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More children accessing more sporting clubs.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being more active at lunch times.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reporting positive experiences of new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8777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22304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Workshops - £1925</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After school clubs - £3520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Lunchtime clubs - £4800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Equipment for clubs - £201.78</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Total – 10,446.78</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4" name="TextBox 3">
            <a:extLst>
              <a:ext uri="{FF2B5EF4-FFF2-40B4-BE49-F238E27FC236}">
                <a16:creationId xmlns:a16="http://schemas.microsoft.com/office/drawing/2014/main" id="{1CFA53F3-F0F5-4362-4434-1CA64B94EA7D}"/>
              </a:ext>
            </a:extLst>
          </p:cNvPr>
          <p:cNvSpPr txBox="1"/>
          <p:nvPr/>
        </p:nvSpPr>
        <p:spPr>
          <a:xfrm>
            <a:off x="294842" y="228222"/>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sp>
        <p:nvSpPr>
          <p:cNvPr id="5" name="TextBox 4">
            <a:extLst>
              <a:ext uri="{FF2B5EF4-FFF2-40B4-BE49-F238E27FC236}">
                <a16:creationId xmlns:a16="http://schemas.microsoft.com/office/drawing/2014/main" id="{11EB319B-BE38-409D-83FC-BC2669DCE408}"/>
              </a:ext>
            </a:extLst>
          </p:cNvPr>
          <p:cNvSpPr txBox="1"/>
          <p:nvPr/>
        </p:nvSpPr>
        <p:spPr>
          <a:xfrm>
            <a:off x="294841" y="14421"/>
            <a:ext cx="3559359" cy="276999"/>
          </a:xfrm>
          <a:prstGeom prst="rect">
            <a:avLst/>
          </a:prstGeom>
          <a:noFill/>
        </p:spPr>
        <p:txBody>
          <a:bodyPr wrap="square" rtlCol="0">
            <a:spAutoFit/>
          </a:bodyPr>
          <a:lstStyle/>
          <a:p>
            <a:r>
              <a:rPr lang="en-US" sz="1200" b="1" dirty="0">
                <a:solidFill>
                  <a:srgbClr val="FF0000"/>
                </a:solidFill>
                <a:latin typeface="Calibri" panose="020F0502020204030204" pitchFamily="34" charset="0"/>
                <a:cs typeface="Calibri" panose="020F0502020204030204" pitchFamily="34" charset="0"/>
              </a:rPr>
              <a:t>Total Sports Premium Allocation: £17,770</a:t>
            </a:r>
          </a:p>
        </p:txBody>
      </p:sp>
    </p:spTree>
    <p:extLst>
      <p:ext uri="{BB962C8B-B14F-4D97-AF65-F5344CB8AC3E}">
        <p14:creationId xmlns:p14="http://schemas.microsoft.com/office/powerpoint/2010/main" val="3120658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4105653817"/>
              </p:ext>
            </p:extLst>
          </p:nvPr>
        </p:nvGraphicFramePr>
        <p:xfrm>
          <a:off x="294842" y="694098"/>
          <a:ext cx="5530128" cy="32766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Provide teachers with support in planning and teaching engaging, progressive lessons. Providing CPD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Using Premier Education for CPD – to work alongside teachers on topics they have identified as areas they have lower confidence in delivering. Autumn 1 was Netball. Autumn 2 was handball, which is a new topic this year.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Complete PE planning with Maybury MTPs that match for teachers to follow.</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Active Surrey membership gives us access to reduced courses for teacher, teaching assistant, PE lead and Lunchtime supervisor training courses.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Confident teachers who feel able to teach all topics in our MTPs.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Progressive, exciting lessons that the children are enjoying and learn key skills from.</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Lunchtime supervisors actively creating opportunities for sporting activities at lunch times.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Complete PE - £210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 £2200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Active Surrey - £900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985938974"/>
              </p:ext>
            </p:extLst>
          </p:nvPr>
        </p:nvGraphicFramePr>
        <p:xfrm>
          <a:off x="294842" y="694098"/>
          <a:ext cx="5530128" cy="35356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16640">
                  <a:extLst>
                    <a:ext uri="{9D8B030D-6E8A-4147-A177-3AD203B41FA5}">
                      <a16:colId xmlns:a16="http://schemas.microsoft.com/office/drawing/2014/main" val="1419483341"/>
                    </a:ext>
                  </a:extLst>
                </a:gridCol>
                <a:gridCol w="1015226">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Provide children with opportunities to develop and secure key sporting life skills and positive attitudes to being healthy.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Supporting </a:t>
                      </a:r>
                      <a:r>
                        <a:rPr lang="en-US" sz="600" dirty="0" err="1">
                          <a:solidFill>
                            <a:schemeClr val="tx1"/>
                          </a:solidFill>
                          <a:latin typeface="Calibri" panose="020F0502020204030204" pitchFamily="34" charset="0"/>
                          <a:cs typeface="Calibri" panose="020F0502020204030204" pitchFamily="34" charset="0"/>
                        </a:rPr>
                        <a:t>bikeability</a:t>
                      </a:r>
                      <a:r>
                        <a:rPr lang="en-US" sz="600" dirty="0">
                          <a:solidFill>
                            <a:schemeClr val="tx1"/>
                          </a:solidFill>
                          <a:latin typeface="Calibri" panose="020F0502020204030204" pitchFamily="34" charset="0"/>
                          <a:cs typeface="Calibri" panose="020F0502020204030204" pitchFamily="34" charset="0"/>
                        </a:rPr>
                        <a:t> sessions by providing equipment to those children who do not have any and would normally miss out on this key skill development.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A-Life online membership so teachers can </a:t>
                      </a:r>
                      <a:r>
                        <a:rPr lang="en-US" sz="600" dirty="0" err="1">
                          <a:solidFill>
                            <a:schemeClr val="tx1"/>
                          </a:solidFill>
                          <a:latin typeface="Calibri" panose="020F0502020204030204" pitchFamily="34" charset="0"/>
                          <a:cs typeface="Calibri" panose="020F0502020204030204" pitchFamily="34" charset="0"/>
                        </a:rPr>
                        <a:t>utilise</a:t>
                      </a:r>
                      <a:r>
                        <a:rPr lang="en-US" sz="600" dirty="0">
                          <a:solidFill>
                            <a:schemeClr val="tx1"/>
                          </a:solidFill>
                          <a:latin typeface="Calibri" panose="020F0502020204030204" pitchFamily="34" charset="0"/>
                          <a:cs typeface="Calibri" panose="020F0502020204030204" pitchFamily="34" charset="0"/>
                        </a:rPr>
                        <a:t> active movement breaks.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Swimming Booster lessons for Year 6 to provide further support and </a:t>
                      </a:r>
                      <a:r>
                        <a:rPr lang="en-US" sz="600" dirty="0" err="1">
                          <a:solidFill>
                            <a:schemeClr val="tx1"/>
                          </a:solidFill>
                          <a:latin typeface="Calibri" panose="020F0502020204030204" pitchFamily="34" charset="0"/>
                          <a:cs typeface="Calibri" panose="020F0502020204030204" pitchFamily="34" charset="0"/>
                        </a:rPr>
                        <a:t>opoortunities</a:t>
                      </a:r>
                      <a:r>
                        <a:rPr lang="en-US" sz="600" dirty="0">
                          <a:solidFill>
                            <a:schemeClr val="tx1"/>
                          </a:solidFill>
                          <a:latin typeface="Calibri" panose="020F0502020204030204" pitchFamily="34" charset="0"/>
                          <a:cs typeface="Calibri" panose="020F0502020204030204" pitchFamily="34" charset="0"/>
                        </a:rPr>
                        <a:t> for them to reach the government guidelines on swimming efficiency.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WASPS membership to provide opportunities for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children completing their </a:t>
                      </a:r>
                      <a:r>
                        <a:rPr lang="en-US" sz="600" dirty="0" err="1">
                          <a:solidFill>
                            <a:schemeClr val="tx1"/>
                          </a:solidFill>
                          <a:latin typeface="Calibri" panose="020F0502020204030204" pitchFamily="34" charset="0"/>
                          <a:cs typeface="Calibri" panose="020F0502020204030204" pitchFamily="34" charset="0"/>
                        </a:rPr>
                        <a:t>bikeability</a:t>
                      </a:r>
                      <a:r>
                        <a:rPr lang="en-US" sz="600" dirty="0">
                          <a:solidFill>
                            <a:schemeClr val="tx1"/>
                          </a:solidFill>
                          <a:latin typeface="Calibri" panose="020F0502020204030204" pitchFamily="34" charset="0"/>
                          <a:cs typeface="Calibri" panose="020F0502020204030204" pitchFamily="34" charset="0"/>
                        </a:rPr>
                        <a:t> certification.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being more active in between lessons and when they need a movement break from being sedentary for long periods of time.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children achieving 25m confident swimming and more children moving on to learning safe self-rescue.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taking part in festivals and competitions where they can develop their sense of sportsmanship, respect and perseverance.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Equipment for </a:t>
                      </a:r>
                      <a:r>
                        <a:rPr lang="en-US" sz="600" dirty="0" err="1">
                          <a:solidFill>
                            <a:schemeClr val="tx1"/>
                          </a:solidFill>
                          <a:latin typeface="Calibri" panose="020F0502020204030204" pitchFamily="34" charset="0"/>
                          <a:cs typeface="Calibri" panose="020F0502020204030204" pitchFamily="34" charset="0"/>
                        </a:rPr>
                        <a:t>bikeability</a:t>
                      </a:r>
                      <a:r>
                        <a:rPr lang="en-US" sz="600" dirty="0">
                          <a:solidFill>
                            <a:schemeClr val="tx1"/>
                          </a:solidFill>
                          <a:latin typeface="Calibri" panose="020F0502020204030204" pitchFamily="34" charset="0"/>
                          <a:cs typeface="Calibri" panose="020F0502020204030204" pitchFamily="34" charset="0"/>
                        </a:rPr>
                        <a:t> – allocated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A-life membership – allocated £240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Swimming boosters (transport, swimming pool hire and swimming teacher) – allocated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1"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Calibri" panose="020F0502020204030204" pitchFamily="34" charset="0"/>
                          <a:cs typeface="Calibri" panose="020F0502020204030204" pitchFamily="34" charset="0"/>
                        </a:rPr>
                        <a:t>WASPS - £150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629</TotalTime>
  <Words>1813</Words>
  <Application>Microsoft Office PowerPoint</Application>
  <PresentationFormat>Custom</PresentationFormat>
  <Paragraphs>228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S.Zalman</cp:lastModifiedBy>
  <cp:revision>29</cp:revision>
  <dcterms:created xsi:type="dcterms:W3CDTF">2025-10-08T18:09:30Z</dcterms:created>
  <dcterms:modified xsi:type="dcterms:W3CDTF">2026-01-06T15:52:50Z</dcterms:modified>
</cp:coreProperties>
</file>