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saveSubsetFonts="1" autoCompressPictures="0">
  <p:sldMasterIdLst>
    <p:sldMasterId id="2147483659" r:id="rId4"/>
  </p:sldMasterIdLst>
  <p:notesMasterIdLst>
    <p:notesMasterId r:id="rId24"/>
  </p:notesMasterIdLst>
  <p:handoutMasterIdLst>
    <p:handoutMasterId r:id="rId25"/>
  </p:handoutMasterIdLst>
  <p:sldIdLst>
    <p:sldId id="259" r:id="rId5"/>
    <p:sldId id="260" r:id="rId6"/>
    <p:sldId id="276" r:id="rId7"/>
    <p:sldId id="277" r:id="rId8"/>
    <p:sldId id="263" r:id="rId9"/>
    <p:sldId id="264" r:id="rId10"/>
    <p:sldId id="265" r:id="rId11"/>
    <p:sldId id="266" r:id="rId12"/>
    <p:sldId id="275" r:id="rId13"/>
    <p:sldId id="267" r:id="rId14"/>
    <p:sldId id="268" r:id="rId15"/>
    <p:sldId id="269" r:id="rId16"/>
    <p:sldId id="270" r:id="rId17"/>
    <p:sldId id="278" r:id="rId18"/>
    <p:sldId id="271" r:id="rId19"/>
    <p:sldId id="272" r:id="rId20"/>
    <p:sldId id="273" r:id="rId21"/>
    <p:sldId id="274" r:id="rId22"/>
    <p:sldId id="279" r:id="rId23"/>
  </p:sldIdLst>
  <p:sldSz cx="7772400" cy="10058400"/>
  <p:notesSz cx="7102475" cy="9388475"/>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701752-B19E-444C-AEC1-2B0AEFF5E22C}" v="3275" dt="2021-10-21T21:20:00.282"/>
    <p1510:client id="{C52BA705-8DD7-9DE8-473D-B3AF48147286}" v="2821" dt="2021-10-07T20:31:32.5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8" autoAdjust="0"/>
    <p:restoredTop sz="94660"/>
  </p:normalViewPr>
  <p:slideViewPr>
    <p:cSldViewPr snapToGrid="0">
      <p:cViewPr varScale="1">
        <p:scale>
          <a:sx n="47" d="100"/>
          <a:sy n="47" d="100"/>
        </p:scale>
        <p:origin x="54" y="156"/>
      </p:cViewPr>
      <p:guideLst/>
    </p:cSldViewPr>
  </p:slideViewPr>
  <p:notesTextViewPr>
    <p:cViewPr>
      <p:scale>
        <a:sx n="1" d="1"/>
        <a:sy n="1" d="1"/>
      </p:scale>
      <p:origin x="0" y="0"/>
    </p:cViewPr>
  </p:notesTextViewPr>
  <p:notesViewPr>
    <p:cSldViewPr snapToGrid="0">
      <p:cViewPr varScale="1">
        <p:scale>
          <a:sx n="80" d="100"/>
          <a:sy n="80" d="100"/>
        </p:scale>
        <p:origin x="202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69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4022725" y="0"/>
            <a:ext cx="3078163" cy="469900"/>
          </a:xfrm>
          <a:prstGeom prst="rect">
            <a:avLst/>
          </a:prstGeom>
        </p:spPr>
        <p:txBody>
          <a:bodyPr vert="horz" lIns="91440" tIns="45720" rIns="91440" bIns="45720" rtlCol="0"/>
          <a:lstStyle>
            <a:lvl1pPr algn="r">
              <a:defRPr sz="1200"/>
            </a:lvl1pPr>
          </a:lstStyle>
          <a:p>
            <a:fld id="{264BBD43-69DE-4F97-9417-E3CC04703CE4}" type="datetimeFigureOut">
              <a:rPr lang="en-GB" smtClean="0"/>
              <a:t>21/10/2021</a:t>
            </a:fld>
            <a:endParaRPr lang="en-GB"/>
          </a:p>
        </p:txBody>
      </p:sp>
      <p:sp>
        <p:nvSpPr>
          <p:cNvPr id="4" name="Footer Placeholder 3"/>
          <p:cNvSpPr>
            <a:spLocks noGrp="1"/>
          </p:cNvSpPr>
          <p:nvPr>
            <p:ph type="ftr" sz="quarter" idx="2"/>
          </p:nvPr>
        </p:nvSpPr>
        <p:spPr>
          <a:xfrm>
            <a:off x="0" y="8918575"/>
            <a:ext cx="3078163" cy="4699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4022725" y="8918575"/>
            <a:ext cx="3078163" cy="469900"/>
          </a:xfrm>
          <a:prstGeom prst="rect">
            <a:avLst/>
          </a:prstGeom>
        </p:spPr>
        <p:txBody>
          <a:bodyPr vert="horz" lIns="91440" tIns="45720" rIns="91440" bIns="45720" rtlCol="0" anchor="b"/>
          <a:lstStyle>
            <a:lvl1pPr algn="r">
              <a:defRPr sz="1200"/>
            </a:lvl1pPr>
          </a:lstStyle>
          <a:p>
            <a:fld id="{1AB80E62-161E-4E63-87B9-44D1337F705C}" type="slidenum">
              <a:rPr lang="en-GB" smtClean="0"/>
              <a:t>‹#›</a:t>
            </a:fld>
            <a:endParaRPr lang="en-GB"/>
          </a:p>
        </p:txBody>
      </p:sp>
    </p:spTree>
    <p:extLst>
      <p:ext uri="{BB962C8B-B14F-4D97-AF65-F5344CB8AC3E}">
        <p14:creationId xmlns:p14="http://schemas.microsoft.com/office/powerpoint/2010/main" val="580936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90750" y="704850"/>
            <a:ext cx="2720975" cy="3519488"/>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Shape 4"/>
          <p:cNvSpPr txBox="1">
            <a:spLocks noGrp="1"/>
          </p:cNvSpPr>
          <p:nvPr>
            <p:ph type="body" idx="1"/>
          </p:nvPr>
        </p:nvSpPr>
        <p:spPr>
          <a:xfrm>
            <a:off x="710248" y="4459526"/>
            <a:ext cx="5681980" cy="4224814"/>
          </a:xfrm>
          <a:prstGeom prst="rect">
            <a:avLst/>
          </a:prstGeom>
          <a:noFill/>
          <a:ln>
            <a:noFill/>
          </a:ln>
        </p:spPr>
        <p:txBody>
          <a:bodyPr spcFirstLastPara="1" wrap="square" lIns="94213" tIns="94213" rIns="94213" bIns="94213"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www.clker.com/cliparts/g/Z/w/s/4/J/jigsaw-white-puzzle-piece-no-shadow-md.png" TargetMode="External"/><Relationship Id="rId7" Type="http://schemas.openxmlformats.org/officeDocument/2006/relationships/hyperlink" Target="mailto:info@maybury.surrey.sch.uk" TargetMode="External"/><Relationship Id="rId2" Type="http://schemas.openxmlformats.org/officeDocument/2006/relationships/image" Target="../media/image1.png"/><Relationship Id="rId1" Type="http://schemas.openxmlformats.org/officeDocument/2006/relationships/slideMaster" Target="../slideMasters/slideMaster1.xml"/><Relationship Id="rId6" Type="http://schemas.microsoft.com/office/2007/relationships/hdphoto" Target="../media/hdphoto1.wdp"/><Relationship Id="rId11" Type="http://schemas.openxmlformats.org/officeDocument/2006/relationships/image" Target="../media/image7.png"/><Relationship Id="rId5" Type="http://schemas.openxmlformats.org/officeDocument/2006/relationships/image" Target="../media/image3.png"/><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reserve="1" userDrawn="1">
  <p:cSld name="1_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196712" y="928048"/>
            <a:ext cx="4989437" cy="1323830"/>
          </a:xfrm>
          <a:prstGeom prst="rect">
            <a:avLst/>
          </a:prstGeom>
        </p:spPr>
        <p:txBody>
          <a:bodyPr spcFirstLastPara="1" wrap="square" lIns="91425" tIns="91425" rIns="91425" bIns="91425" anchor="t" anchorCtr="0"/>
          <a:lstStyle>
            <a:lvl1pPr lvl="0" algn="l">
              <a:spcBef>
                <a:spcPts val="0"/>
              </a:spcBef>
              <a:spcAft>
                <a:spcPts val="0"/>
              </a:spcAft>
              <a:buSzPts val="5200"/>
              <a:buNone/>
              <a:defRPr sz="4400">
                <a:solidFill>
                  <a:schemeClr val="bg1"/>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r>
              <a:rPr lang="en-US" noProof="0"/>
              <a:t>Click to edit Master title style</a:t>
            </a:r>
          </a:p>
        </p:txBody>
      </p:sp>
      <p:sp>
        <p:nvSpPr>
          <p:cNvPr id="12" name="Shape 12"/>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extLst>
      <p:ext uri="{BB962C8B-B14F-4D97-AF65-F5344CB8AC3E}">
        <p14:creationId xmlns:p14="http://schemas.microsoft.com/office/powerpoint/2010/main" val="1552787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264945" y="4206107"/>
            <a:ext cx="7242600" cy="16461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r>
              <a:rPr lang="en-US" noProof="0"/>
              <a:t>Click to edit Master title style</a:t>
            </a:r>
          </a:p>
        </p:txBody>
      </p:sp>
      <p:sp>
        <p:nvSpPr>
          <p:cNvPr id="15" name="Shape 15"/>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264945" y="870271"/>
            <a:ext cx="7242600" cy="11199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noProof="0"/>
              <a:t>Click to edit Master title style</a:t>
            </a:r>
          </a:p>
        </p:txBody>
      </p:sp>
      <p:sp>
        <p:nvSpPr>
          <p:cNvPr id="18" name="Shape 18"/>
          <p:cNvSpPr txBox="1">
            <a:spLocks noGrp="1"/>
          </p:cNvSpPr>
          <p:nvPr>
            <p:ph type="body" idx="1"/>
          </p:nvPr>
        </p:nvSpPr>
        <p:spPr>
          <a:xfrm>
            <a:off x="264945" y="2253729"/>
            <a:ext cx="7242600" cy="66810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0"/>
            <a:r>
              <a:rPr lang="en-US" noProof="0"/>
              <a:t>Edit Master text styles</a:t>
            </a:r>
          </a:p>
        </p:txBody>
      </p:sp>
      <p:sp>
        <p:nvSpPr>
          <p:cNvPr id="19" name="Shape 19"/>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preserve="1" userDrawn="1">
  <p:cSld name="1_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264945" y="142124"/>
            <a:ext cx="7242600" cy="562744"/>
          </a:xfrm>
          <a:prstGeom prst="rect">
            <a:avLst/>
          </a:prstGeom>
        </p:spPr>
        <p:txBody>
          <a:bodyPr spcFirstLastPara="1" wrap="square" lIns="91425" tIns="91425" rIns="91425" bIns="91425" anchor="t" anchorCtr="0"/>
          <a:lstStyle>
            <a:lvl1pPr lvl="0" algn="ctr">
              <a:spcBef>
                <a:spcPts val="0"/>
              </a:spcBef>
              <a:spcAft>
                <a:spcPts val="0"/>
              </a:spcAft>
              <a:buSzPts val="2800"/>
              <a:buNone/>
              <a:defRPr sz="2200" b="1">
                <a:solidFill>
                  <a:schemeClr val="bg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noProof="0"/>
              <a:t>Click to edit Master title style</a:t>
            </a:r>
          </a:p>
        </p:txBody>
      </p:sp>
      <p:sp>
        <p:nvSpPr>
          <p:cNvPr id="19" name="Shape 19"/>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pic>
        <p:nvPicPr>
          <p:cNvPr id="4" name="Picture 3"/>
          <p:cNvPicPr>
            <a:picLocks noChangeAspect="1"/>
          </p:cNvPicPr>
          <p:nvPr userDrawn="1"/>
        </p:nvPicPr>
        <p:blipFill>
          <a:blip r:embed="rId2"/>
          <a:stretch>
            <a:fillRect/>
          </a:stretch>
        </p:blipFill>
        <p:spPr>
          <a:xfrm>
            <a:off x="919364" y="222831"/>
            <a:ext cx="6191250" cy="1009650"/>
          </a:xfrm>
          <a:prstGeom prst="rect">
            <a:avLst/>
          </a:prstGeom>
        </p:spPr>
      </p:pic>
      <p:pic>
        <p:nvPicPr>
          <p:cNvPr id="5" name="Picture 82" descr="http://www.clker.com/cliparts/g/Z/w/s/4/J/jigsaw-white-puzzle-piece-no-shadow-md.png">
            <a:hlinkClick r:id="rId3" tooltip="&quot;Download as SVG file&quot;"/>
          </p:cNvPr>
          <p:cNvPicPr>
            <a:picLocks noChangeAspect="1" noChangeArrowheads="1"/>
          </p:cNvPicPr>
          <p:nvPr userDrawn="1"/>
        </p:nvPicPr>
        <p:blipFill>
          <a:blip r:embed="rId4">
            <a:extLst>
              <a:ext uri="{28A0092B-C50C-407E-A947-70E740481C1C}">
                <a14:useLocalDpi xmlns:a14="http://schemas.microsoft.com/office/drawing/2010/main" val="0"/>
              </a:ext>
            </a:extLst>
          </a:blip>
          <a:srcRect l="-4601" r="-3995"/>
          <a:stretch>
            <a:fillRect/>
          </a:stretch>
        </p:blipFill>
        <p:spPr bwMode="auto">
          <a:xfrm>
            <a:off x="290703" y="9369381"/>
            <a:ext cx="569913" cy="5302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www.clker.com/cliparts/g/Z/w/s/4/J/jigsaw-white-puzzle-piece-no-shadow-md.png"/>
          <p:cNvPicPr/>
          <p:nvPr userDrawn="1"/>
        </p:nvPicPr>
        <p:blipFill>
          <a:blip r:embed="rId5">
            <a:duotone>
              <a:prstClr val="black"/>
              <a:srgbClr val="F60000">
                <a:tint val="45000"/>
                <a:satMod val="400000"/>
              </a:srgbClr>
            </a:duotone>
            <a:extLst>
              <a:ext uri="{BEBA8EAE-BF5A-486C-A8C5-ECC9F3942E4B}">
                <a14:imgProps xmlns:a14="http://schemas.microsoft.com/office/drawing/2010/main">
                  <a14:imgLayer r:embed="rId6">
                    <a14:imgEffect>
                      <a14:sharpenSoften amount="50000"/>
                    </a14:imgEffect>
                    <a14:imgEffect>
                      <a14:colorTemperature colorTemp="112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rot="20462141">
            <a:off x="798226" y="9443823"/>
            <a:ext cx="516890" cy="351790"/>
          </a:xfrm>
          <a:prstGeom prst="rect">
            <a:avLst/>
          </a:prstGeom>
          <a:noFill/>
          <a:ln>
            <a:noFill/>
          </a:ln>
        </p:spPr>
      </p:pic>
      <p:sp>
        <p:nvSpPr>
          <p:cNvPr id="7" name="Text Box 3"/>
          <p:cNvSpPr txBox="1">
            <a:spLocks noChangeArrowheads="1"/>
          </p:cNvSpPr>
          <p:nvPr userDrawn="1"/>
        </p:nvSpPr>
        <p:spPr bwMode="auto">
          <a:xfrm>
            <a:off x="4849912" y="9369380"/>
            <a:ext cx="28321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Walton Road, </a:t>
            </a:r>
            <a:r>
              <a:rPr kumimoji="0" lang="en-US" altLang="en-US" sz="1000" b="0" i="0" u="none" strike="noStrike" cap="none" normalizeH="0" baseline="0" dirty="0" err="1">
                <a:ln>
                  <a:noFill/>
                </a:ln>
                <a:solidFill>
                  <a:srgbClr val="244061"/>
                </a:solidFill>
                <a:effectLst/>
                <a:latin typeface="Calibri" panose="020F0502020204030204" pitchFamily="34" charset="0"/>
                <a:ea typeface="MS Mincho"/>
                <a:cs typeface="Calibri" panose="020F0502020204030204" pitchFamily="34" charset="0"/>
              </a:rPr>
              <a:t>Woking</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Surrey, GU21 5DW</a:t>
            </a:r>
            <a:endParaRPr kumimoji="0" lang="en-US" altLang="en-US" sz="7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www.maybury.surrey.sch.uk</a:t>
            </a:r>
            <a:endParaRPr kumimoji="0" lang="en-US" altLang="en-US" sz="7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2" panose="05020102010507070707" pitchFamily="18" charset="2"/>
              </a:rPr>
              <a:t></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01483 763 272 </a:t>
            </a:r>
            <a:endParaRPr kumimoji="0" lang="en-US" altLang="en-US" sz="700" b="0" i="0" u="none" strike="noStrike" cap="none" normalizeH="0" baseline="0" dirty="0">
              <a:ln>
                <a:noFill/>
              </a:ln>
              <a:solidFill>
                <a:schemeClr val="tx1"/>
              </a:solidFill>
              <a:effectLst/>
              <a:sym typeface="Wingdings 2" panose="05020102010507070707"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2" panose="05020102010507070707" pitchFamily="18" charset="2"/>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rPr>
              <a:t></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hlinkClick r:id="rId7"/>
              </a:rPr>
              <a:t>info@maybury.surrey.sch.uk</a:t>
            </a:r>
            <a:endParaRPr kumimoji="0" lang="en-US" altLang="en-US" sz="700" b="0" i="0" u="none" strike="noStrike" cap="none" normalizeH="0" baseline="0" dirty="0">
              <a:ln>
                <a:noFill/>
              </a:ln>
              <a:solidFill>
                <a:schemeClr val="tx1"/>
              </a:solidFill>
              <a:effectLst/>
              <a:sym typeface="Wingdings" panose="05000000000000000000" pitchFamily="2" charset="2"/>
            </a:endParaRPr>
          </a:p>
          <a:p>
            <a:pPr marL="0" marR="0" lvl="0" indent="0" algn="l" defTabSz="914400" rtl="0" eaLnBrk="0" fontAlgn="base" latinLnBrk="0" hangingPunct="0">
              <a:lnSpc>
                <a:spcPct val="100000"/>
              </a:lnSpc>
              <a:spcBef>
                <a:spcPct val="0"/>
              </a:spcBef>
              <a:spcAft>
                <a:spcPct val="0"/>
              </a:spcAft>
              <a:buClrTx/>
              <a:buSzTx/>
              <a:buFontTx/>
              <a:buNone/>
              <a:tabLst>
                <a:tab pos="2743200" algn="ctr"/>
                <a:tab pos="5486400" algn="r"/>
              </a:tabLst>
            </a:pPr>
            <a:endPar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endParaRPr>
          </a:p>
        </p:txBody>
      </p:sp>
      <p:pic>
        <p:nvPicPr>
          <p:cNvPr id="8" name="Picture 80" descr="http://www.clker.com/cliparts/g/Z/w/s/4/J/jigsaw-white-puzzle-piece-no-shadow-md.png">
            <a:hlinkClick r:id="rId3" tooltip="&quot;Download as SVG file&quo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1358251" y="9369381"/>
            <a:ext cx="712788" cy="5175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9" descr="http://www.clker.com/cliparts/g/Z/w/s/4/J/jigsaw-white-puzzle-piece-no-shadow-md.png">
            <a:hlinkClick r:id="rId3" tooltip="&quot;Download as SVG file&quot;"/>
          </p:cNvPr>
          <p:cNvPicPr>
            <a:picLocks noChangeAspect="1" noChangeArrowheads="1"/>
          </p:cNvPicPr>
          <p:nvPr userDrawn="1"/>
        </p:nvPicPr>
        <p:blipFill>
          <a:blip r:embed="rId9">
            <a:extLst>
              <a:ext uri="{28A0092B-C50C-407E-A947-70E740481C1C}">
                <a14:useLocalDpi xmlns:a14="http://schemas.microsoft.com/office/drawing/2010/main" val="0"/>
              </a:ext>
            </a:extLst>
          </a:blip>
          <a:srcRect l="-2956" r="-623"/>
          <a:stretch>
            <a:fillRect/>
          </a:stretch>
        </p:blipFill>
        <p:spPr bwMode="auto">
          <a:xfrm>
            <a:off x="2040876" y="9369381"/>
            <a:ext cx="422275" cy="4032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78" descr="http://www.clker.com/cliparts/g/Z/w/s/4/J/jigsaw-white-puzzle-piece-no-shadow-md.png">
            <a:hlinkClick r:id="rId3" tooltip="&quot;Download as SVG file&quot;"/>
          </p:cNvPr>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2421876" y="9448756"/>
            <a:ext cx="334963" cy="2746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77" descr="http://www.clker.com/cliparts/g/Z/w/s/4/J/jigsaw-white-puzzle-piece-no-shadow-md.png">
            <a:hlinkClick r:id="rId3" tooltip="&quot;Download as SVG file&quot;"/>
          </p:cNvPr>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2706039" y="9369381"/>
            <a:ext cx="500062" cy="37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462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264945" y="870271"/>
            <a:ext cx="7242600" cy="11199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noProof="0"/>
              <a:t>Click to edit Master title style</a:t>
            </a:r>
          </a:p>
        </p:txBody>
      </p:sp>
      <p:sp>
        <p:nvSpPr>
          <p:cNvPr id="22" name="Shape 22"/>
          <p:cNvSpPr txBox="1">
            <a:spLocks noGrp="1"/>
          </p:cNvSpPr>
          <p:nvPr>
            <p:ph type="body" idx="1"/>
          </p:nvPr>
        </p:nvSpPr>
        <p:spPr>
          <a:xfrm>
            <a:off x="264945" y="2253729"/>
            <a:ext cx="3399900" cy="66810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pPr lvl="0"/>
            <a:r>
              <a:rPr lang="en-US" noProof="0"/>
              <a:t>Edit Master text styles</a:t>
            </a:r>
          </a:p>
        </p:txBody>
      </p:sp>
      <p:sp>
        <p:nvSpPr>
          <p:cNvPr id="23" name="Shape 23"/>
          <p:cNvSpPr txBox="1">
            <a:spLocks noGrp="1"/>
          </p:cNvSpPr>
          <p:nvPr>
            <p:ph type="body" idx="2"/>
          </p:nvPr>
        </p:nvSpPr>
        <p:spPr>
          <a:xfrm>
            <a:off x="4107540" y="2253729"/>
            <a:ext cx="3399900" cy="66810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pPr lvl="0"/>
            <a:r>
              <a:rPr lang="en-US" noProof="0"/>
              <a:t>Edit Master text styles</a:t>
            </a:r>
          </a:p>
        </p:txBody>
      </p:sp>
      <p:sp>
        <p:nvSpPr>
          <p:cNvPr id="24" name="Shape 24"/>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264945" y="870271"/>
            <a:ext cx="7242600" cy="11199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noProof="0"/>
              <a:t>Click to edit Master title style</a:t>
            </a:r>
          </a:p>
        </p:txBody>
      </p:sp>
      <p:sp>
        <p:nvSpPr>
          <p:cNvPr id="27" name="Shape 27"/>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264945" y="1086507"/>
            <a:ext cx="2386800" cy="14778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r>
              <a:rPr lang="en-US" noProof="0"/>
              <a:t>Click to edit Master title style</a:t>
            </a:r>
          </a:p>
        </p:txBody>
      </p:sp>
      <p:sp>
        <p:nvSpPr>
          <p:cNvPr id="30" name="Shape 30"/>
          <p:cNvSpPr txBox="1">
            <a:spLocks noGrp="1"/>
          </p:cNvSpPr>
          <p:nvPr>
            <p:ph type="body" idx="1"/>
          </p:nvPr>
        </p:nvSpPr>
        <p:spPr>
          <a:xfrm>
            <a:off x="264945" y="2717440"/>
            <a:ext cx="2386800" cy="62175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pPr lvl="0"/>
            <a:r>
              <a:rPr lang="en-US" noProof="0"/>
              <a:t>Edit Master text styles</a:t>
            </a:r>
          </a:p>
        </p:txBody>
      </p:sp>
      <p:sp>
        <p:nvSpPr>
          <p:cNvPr id="31" name="Shape 31"/>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16713" y="880293"/>
            <a:ext cx="5412600" cy="7999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r>
              <a:rPr lang="en-US" noProof="0"/>
              <a:t>Click to edit Master title style</a:t>
            </a:r>
          </a:p>
        </p:txBody>
      </p:sp>
      <p:sp>
        <p:nvSpPr>
          <p:cNvPr id="34" name="Shape 34"/>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Shape 36"/>
          <p:cNvSpPr/>
          <p:nvPr/>
        </p:nvSpPr>
        <p:spPr>
          <a:xfrm>
            <a:off x="3886200" y="-244"/>
            <a:ext cx="3886200" cy="10058400"/>
          </a:xfrm>
          <a:prstGeom prst="rect">
            <a:avLst/>
          </a:prstGeom>
          <a:solidFill>
            <a:schemeClr val="l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lang="en-US" noProof="0"/>
          </a:p>
        </p:txBody>
      </p:sp>
      <p:sp>
        <p:nvSpPr>
          <p:cNvPr id="37" name="Shape 37"/>
          <p:cNvSpPr txBox="1">
            <a:spLocks noGrp="1"/>
          </p:cNvSpPr>
          <p:nvPr>
            <p:ph type="title"/>
          </p:nvPr>
        </p:nvSpPr>
        <p:spPr>
          <a:xfrm>
            <a:off x="225675" y="2411542"/>
            <a:ext cx="3438300" cy="28986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r>
              <a:rPr lang="en-US" noProof="0"/>
              <a:t>Click to edit Master title style</a:t>
            </a:r>
          </a:p>
        </p:txBody>
      </p:sp>
      <p:sp>
        <p:nvSpPr>
          <p:cNvPr id="38" name="Shape 38"/>
          <p:cNvSpPr txBox="1">
            <a:spLocks noGrp="1"/>
          </p:cNvSpPr>
          <p:nvPr>
            <p:ph type="subTitle" idx="1"/>
          </p:nvPr>
        </p:nvSpPr>
        <p:spPr>
          <a:xfrm>
            <a:off x="225675" y="5481569"/>
            <a:ext cx="3438300" cy="24153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r>
              <a:rPr lang="en-US" noProof="0"/>
              <a:t>Click to edit Master subtitle style</a:t>
            </a:r>
          </a:p>
        </p:txBody>
      </p:sp>
      <p:sp>
        <p:nvSpPr>
          <p:cNvPr id="39" name="Shape 39"/>
          <p:cNvSpPr txBox="1">
            <a:spLocks noGrp="1"/>
          </p:cNvSpPr>
          <p:nvPr>
            <p:ph type="body" idx="2"/>
          </p:nvPr>
        </p:nvSpPr>
        <p:spPr>
          <a:xfrm>
            <a:off x="4198575" y="1415969"/>
            <a:ext cx="3261300" cy="7226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0"/>
            <a:r>
              <a:rPr lang="en-US" noProof="0"/>
              <a:t>Edit Master text styles</a:t>
            </a:r>
          </a:p>
        </p:txBody>
      </p:sp>
      <p:sp>
        <p:nvSpPr>
          <p:cNvPr id="40" name="Shape 40"/>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264945" y="8273124"/>
            <a:ext cx="5099100" cy="11832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pPr lvl="0"/>
            <a:r>
              <a:rPr lang="en-US" noProof="0"/>
              <a:t>Edit Master text styles</a:t>
            </a:r>
          </a:p>
        </p:txBody>
      </p:sp>
      <p:sp>
        <p:nvSpPr>
          <p:cNvPr id="43" name="Shape 43"/>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264945" y="2163089"/>
            <a:ext cx="7242600" cy="38397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rPr lang="en-US" noProof="0"/>
              <a:t>Click to edit Master title style</a:t>
            </a:r>
          </a:p>
        </p:txBody>
      </p:sp>
      <p:sp>
        <p:nvSpPr>
          <p:cNvPr id="46" name="Shape 46"/>
          <p:cNvSpPr txBox="1">
            <a:spLocks noGrp="1"/>
          </p:cNvSpPr>
          <p:nvPr>
            <p:ph type="body" idx="1"/>
          </p:nvPr>
        </p:nvSpPr>
        <p:spPr>
          <a:xfrm>
            <a:off x="264945" y="6164351"/>
            <a:ext cx="7242600" cy="25437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pPr lvl="0"/>
            <a:r>
              <a:rPr lang="en-US" noProof="0"/>
              <a:t>Edit Master text styles</a:t>
            </a:r>
          </a:p>
        </p:txBody>
      </p:sp>
      <p:sp>
        <p:nvSpPr>
          <p:cNvPr id="47" name="Shape 47"/>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7201589" y="9119180"/>
            <a:ext cx="466500" cy="769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264945" y="870271"/>
            <a:ext cx="7242600" cy="11199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lang="en-US" noProof="0"/>
          </a:p>
        </p:txBody>
      </p:sp>
      <p:sp>
        <p:nvSpPr>
          <p:cNvPr id="7" name="Shape 7"/>
          <p:cNvSpPr txBox="1">
            <a:spLocks noGrp="1"/>
          </p:cNvSpPr>
          <p:nvPr>
            <p:ph type="body" idx="1"/>
          </p:nvPr>
        </p:nvSpPr>
        <p:spPr>
          <a:xfrm>
            <a:off x="264945" y="2253729"/>
            <a:ext cx="7242600" cy="66810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lang="en-US" noProof="0"/>
          </a:p>
        </p:txBody>
      </p:sp>
      <p:sp>
        <p:nvSpPr>
          <p:cNvPr id="8" name="Shape 8"/>
          <p:cNvSpPr txBox="1">
            <a:spLocks noGrp="1"/>
          </p:cNvSpPr>
          <p:nvPr>
            <p:ph type="sldNum" idx="12"/>
          </p:nvPr>
        </p:nvSpPr>
        <p:spPr>
          <a:xfrm>
            <a:off x="7201589" y="9119180"/>
            <a:ext cx="466500" cy="7698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spcBef>
                <a:spcPts val="0"/>
              </a:spcBef>
              <a:spcAft>
                <a:spcPts val="0"/>
              </a:spcAft>
              <a:buNone/>
            </a:pPr>
            <a:fld id="{00000000-1234-1234-1234-123412341234}" type="slidenum">
              <a:rPr lang="en-US" noProof="0" smtClean="0"/>
              <a:t>‹#›</a:t>
            </a:fld>
            <a:endParaRPr lang="en-US" noProof="0"/>
          </a:p>
        </p:txBody>
      </p:sp>
    </p:spTree>
  </p:cSld>
  <p:clrMap bg1="lt1" tx1="dk1" bg2="dk2" tx2="lt2" accent1="accent1" accent2="accent2" accent3="accent3" accent4="accent4" accent5="accent5" accent6="accent6" hlink="hlink" folHlink="folHlink"/>
  <p:sldLayoutIdLst>
    <p:sldLayoutId id="2147483660" r:id="rId1"/>
    <p:sldLayoutId id="2147483649" r:id="rId2"/>
    <p:sldLayoutId id="214748365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info@maybury.surrey.sch.uk" TargetMode="External"/><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2.png"/><Relationship Id="rId11" Type="http://schemas.microsoft.com/office/2007/relationships/hdphoto" Target="../media/hdphoto1.wdp"/><Relationship Id="rId5" Type="http://schemas.openxmlformats.org/officeDocument/2006/relationships/image" Target="../media/image4.png"/><Relationship Id="rId10" Type="http://schemas.openxmlformats.org/officeDocument/2006/relationships/image" Target="../media/image3.png"/><Relationship Id="rId4" Type="http://schemas.openxmlformats.org/officeDocument/2006/relationships/hyperlink" Target="http://www.clker.com/cliparts/g/Z/w/s/4/J/jigsaw-white-puzzle-piece-no-shadow-md.png" TargetMode="External"/><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hyperlink" Target="https://thirdspacelearning.com/blog/maths-vocabulary-list-for-ks1-and-ks2/" TargetMode="External"/><Relationship Id="rId2" Type="http://schemas.openxmlformats.org/officeDocument/2006/relationships/hyperlink" Target="http://www.amathsdictionaryforkids.com/qr/qr.html" TargetMode="External"/><Relationship Id="rId1" Type="http://schemas.openxmlformats.org/officeDocument/2006/relationships/slideLayout" Target="../slideLayouts/slideLayout4.xml"/><Relationship Id="rId4" Type="http://schemas.openxmlformats.org/officeDocument/2006/relationships/hyperlink" Target="https://www.mathsisfun.com/definitions/index.html"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www.theschoolrun.com/what-are-the-commutative-associative-and-distributive-property"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0703" y="1880770"/>
            <a:ext cx="7242600" cy="4674575"/>
          </a:xfrm>
        </p:spPr>
        <p:txBody>
          <a:bodyPr/>
          <a:lstStyle/>
          <a:p>
            <a:r>
              <a:rPr lang="en-GB" sz="8000" dirty="0">
                <a:solidFill>
                  <a:srgbClr val="0070C0"/>
                </a:solidFill>
              </a:rPr>
              <a:t>Maybury Maths Vocabulary  Support Booklet</a:t>
            </a:r>
          </a:p>
        </p:txBody>
      </p:sp>
      <p:pic>
        <p:nvPicPr>
          <p:cNvPr id="3" name="Picture 2"/>
          <p:cNvPicPr>
            <a:picLocks noChangeAspect="1"/>
          </p:cNvPicPr>
          <p:nvPr/>
        </p:nvPicPr>
        <p:blipFill>
          <a:blip r:embed="rId2"/>
          <a:stretch>
            <a:fillRect/>
          </a:stretch>
        </p:blipFill>
        <p:spPr>
          <a:xfrm>
            <a:off x="919364" y="222831"/>
            <a:ext cx="6191250" cy="1009650"/>
          </a:xfrm>
          <a:prstGeom prst="rect">
            <a:avLst/>
          </a:prstGeom>
        </p:spPr>
      </p:pic>
      <p:sp>
        <p:nvSpPr>
          <p:cNvPr id="4" name="Text Box 3"/>
          <p:cNvSpPr txBox="1">
            <a:spLocks noChangeArrowheads="1"/>
          </p:cNvSpPr>
          <p:nvPr/>
        </p:nvSpPr>
        <p:spPr bwMode="auto">
          <a:xfrm>
            <a:off x="4823764" y="9369380"/>
            <a:ext cx="28321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Walton Road, </a:t>
            </a:r>
            <a:r>
              <a:rPr kumimoji="0" lang="en-US" altLang="en-US" sz="1000" b="0" i="0" u="none" strike="noStrike" cap="none" normalizeH="0" baseline="0" dirty="0" err="1">
                <a:ln>
                  <a:noFill/>
                </a:ln>
                <a:solidFill>
                  <a:srgbClr val="244061"/>
                </a:solidFill>
                <a:effectLst/>
                <a:latin typeface="Calibri" panose="020F0502020204030204" pitchFamily="34" charset="0"/>
                <a:ea typeface="MS Mincho"/>
                <a:cs typeface="Calibri" panose="020F0502020204030204" pitchFamily="34" charset="0"/>
              </a:rPr>
              <a:t>Woking</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Surrey, GU21 5DW</a:t>
            </a:r>
            <a:endParaRPr kumimoji="0" lang="en-US" altLang="en-US" sz="7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www.maybury.surrey.sch.uk</a:t>
            </a:r>
            <a:endParaRPr kumimoji="0" lang="en-US" altLang="en-US" sz="7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2" panose="05020102010507070707" pitchFamily="18" charset="2"/>
              </a:rPr>
              <a:t></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01483 763 272 </a:t>
            </a:r>
            <a:endParaRPr kumimoji="0" lang="en-US" altLang="en-US" sz="700" b="0" i="0" u="none" strike="noStrike" cap="none" normalizeH="0" baseline="0" dirty="0">
              <a:ln>
                <a:noFill/>
              </a:ln>
              <a:solidFill>
                <a:schemeClr val="tx1"/>
              </a:solidFill>
              <a:effectLst/>
              <a:sym typeface="Wingdings 2" panose="05020102010507070707"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2" panose="05020102010507070707" pitchFamily="18" charset="2"/>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rPr>
              <a:t></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hlinkClick r:id="rId3"/>
              </a:rPr>
              <a:t>info@maybury.surrey.sch.uk</a:t>
            </a:r>
            <a:endParaRPr kumimoji="0" lang="en-US" altLang="en-US" sz="700" b="0" i="0" u="none" strike="noStrike" cap="none" normalizeH="0" baseline="0" dirty="0">
              <a:ln>
                <a:noFill/>
              </a:ln>
              <a:solidFill>
                <a:schemeClr val="tx1"/>
              </a:solidFill>
              <a:effectLst/>
              <a:sym typeface="Wingdings" panose="05000000000000000000" pitchFamily="2" charset="2"/>
            </a:endParaRPr>
          </a:p>
          <a:p>
            <a:pPr marL="0" marR="0" lvl="0" indent="0" algn="l" defTabSz="914400" rtl="0" eaLnBrk="0" fontAlgn="base" latinLnBrk="0" hangingPunct="0">
              <a:lnSpc>
                <a:spcPct val="100000"/>
              </a:lnSpc>
              <a:spcBef>
                <a:spcPct val="0"/>
              </a:spcBef>
              <a:spcAft>
                <a:spcPct val="0"/>
              </a:spcAft>
              <a:buClrTx/>
              <a:buSzTx/>
              <a:buFontTx/>
              <a:buNone/>
              <a:tabLst>
                <a:tab pos="2743200" algn="ctr"/>
                <a:tab pos="5486400" algn="r"/>
              </a:tabLst>
            </a:pPr>
            <a:endPar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endParaRPr>
          </a:p>
        </p:txBody>
      </p:sp>
      <p:pic>
        <p:nvPicPr>
          <p:cNvPr id="2052" name="Picture 80" descr="http://www.clker.com/cliparts/g/Z/w/s/4/J/jigsaw-white-puzzle-piece-no-shadow-md.png">
            <a:hlinkClick r:id="rId4" tooltip="&quot;Download as SVG file&quo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2103" y="9369381"/>
            <a:ext cx="712788" cy="5175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82" descr="http://www.clker.com/cliparts/g/Z/w/s/4/J/jigsaw-white-puzzle-piece-no-shadow-md.png">
            <a:hlinkClick r:id="rId4" tooltip="&quot;Download as SVG file&quot;"/>
          </p:cNvPr>
          <p:cNvPicPr>
            <a:picLocks noChangeAspect="1" noChangeArrowheads="1"/>
          </p:cNvPicPr>
          <p:nvPr/>
        </p:nvPicPr>
        <p:blipFill>
          <a:blip r:embed="rId6">
            <a:extLst>
              <a:ext uri="{28A0092B-C50C-407E-A947-70E740481C1C}">
                <a14:useLocalDpi xmlns:a14="http://schemas.microsoft.com/office/drawing/2010/main" val="0"/>
              </a:ext>
            </a:extLst>
          </a:blip>
          <a:srcRect l="-4601" r="-3995"/>
          <a:stretch>
            <a:fillRect/>
          </a:stretch>
        </p:blipFill>
        <p:spPr bwMode="auto">
          <a:xfrm>
            <a:off x="290703" y="9369381"/>
            <a:ext cx="569913" cy="5302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79" descr="http://www.clker.com/cliparts/g/Z/w/s/4/J/jigsaw-white-puzzle-piece-no-shadow-md.png">
            <a:hlinkClick r:id="rId4" tooltip="&quot;Download as SVG file&quot;"/>
          </p:cNvPr>
          <p:cNvPicPr>
            <a:picLocks noChangeAspect="1" noChangeArrowheads="1"/>
          </p:cNvPicPr>
          <p:nvPr/>
        </p:nvPicPr>
        <p:blipFill>
          <a:blip r:embed="rId7">
            <a:extLst>
              <a:ext uri="{28A0092B-C50C-407E-A947-70E740481C1C}">
                <a14:useLocalDpi xmlns:a14="http://schemas.microsoft.com/office/drawing/2010/main" val="0"/>
              </a:ext>
            </a:extLst>
          </a:blip>
          <a:srcRect l="-2956" r="-623"/>
          <a:stretch>
            <a:fillRect/>
          </a:stretch>
        </p:blipFill>
        <p:spPr bwMode="auto">
          <a:xfrm>
            <a:off x="2014728" y="9369381"/>
            <a:ext cx="422275" cy="4032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78" descr="http://www.clker.com/cliparts/g/Z/w/s/4/J/jigsaw-white-puzzle-piece-no-shadow-md.png">
            <a:hlinkClick r:id="rId4" tooltip="&quot;Download as SVG file&quo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95728" y="9448756"/>
            <a:ext cx="334963" cy="274638"/>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7" descr="http://www.clker.com/cliparts/g/Z/w/s/4/J/jigsaw-white-puzzle-piece-no-shadow-md.png">
            <a:hlinkClick r:id="rId4" tooltip="&quot;Download as SVG file&quo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79891" y="9369381"/>
            <a:ext cx="500062" cy="3778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10"/>
          <p:cNvSpPr>
            <a:spLocks noChangeArrowheads="1"/>
          </p:cNvSpPr>
          <p:nvPr/>
        </p:nvSpPr>
        <p:spPr bwMode="auto">
          <a:xfrm>
            <a:off x="1210614" y="9369380"/>
            <a:ext cx="7772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200" b="0" i="0" u="none" strike="noStrike" cap="none" normalizeH="0" baseline="0">
                <a:ln>
                  <a:noFill/>
                </a:ln>
                <a:solidFill>
                  <a:schemeClr val="tx1"/>
                </a:solidFill>
                <a:effectLst/>
                <a:latin typeface="Calibri" panose="020F0502020204030204" pitchFamily="34" charset="0"/>
                <a:ea typeface="MS Mincho"/>
                <a:cs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3" name="Picture 12" descr="http://www.clker.com/cliparts/g/Z/w/s/4/J/jigsaw-white-puzzle-piece-no-shadow-md.png"/>
          <p:cNvPicPr/>
          <p:nvPr/>
        </p:nvPicPr>
        <p:blipFill>
          <a:blip r:embed="rId10">
            <a:duotone>
              <a:prstClr val="black"/>
              <a:srgbClr val="F60000">
                <a:tint val="45000"/>
                <a:satMod val="400000"/>
              </a:srgbClr>
            </a:duotone>
            <a:extLst>
              <a:ext uri="{BEBA8EAE-BF5A-486C-A8C5-ECC9F3942E4B}">
                <a14:imgProps xmlns:a14="http://schemas.microsoft.com/office/drawing/2010/main">
                  <a14:imgLayer r:embed="rId11">
                    <a14:imgEffect>
                      <a14:sharpenSoften amount="50000"/>
                    </a14:imgEffect>
                    <a14:imgEffect>
                      <a14:colorTemperature colorTemp="112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rot="20462141">
            <a:off x="798226" y="9443823"/>
            <a:ext cx="516890" cy="351790"/>
          </a:xfrm>
          <a:prstGeom prst="rect">
            <a:avLst/>
          </a:prstGeom>
          <a:noFill/>
          <a:ln>
            <a:noFill/>
          </a:ln>
        </p:spPr>
      </p:pic>
      <p:sp>
        <p:nvSpPr>
          <p:cNvPr id="14" name="Text Box 3"/>
          <p:cNvSpPr txBox="1">
            <a:spLocks noChangeArrowheads="1"/>
          </p:cNvSpPr>
          <p:nvPr/>
        </p:nvSpPr>
        <p:spPr bwMode="auto">
          <a:xfrm>
            <a:off x="4849912" y="9369380"/>
            <a:ext cx="28321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2743200" algn="ctr"/>
                <a:tab pos="5486400" algn="r"/>
              </a:tabLs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Walton Road, </a:t>
            </a:r>
            <a:r>
              <a:rPr kumimoji="0" lang="en-US" altLang="en-US" sz="1000" b="0" i="0" u="none" strike="noStrike" cap="none" normalizeH="0" baseline="0" dirty="0" err="1">
                <a:ln>
                  <a:noFill/>
                </a:ln>
                <a:solidFill>
                  <a:srgbClr val="244061"/>
                </a:solidFill>
                <a:effectLst/>
                <a:latin typeface="Calibri" panose="020F0502020204030204" pitchFamily="34" charset="0"/>
                <a:ea typeface="MS Mincho"/>
                <a:cs typeface="Calibri" panose="020F0502020204030204" pitchFamily="34" charset="0"/>
              </a:rPr>
              <a:t>Woking</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Surrey, GU21 5DW</a:t>
            </a:r>
            <a:endParaRPr kumimoji="0" lang="en-US" altLang="en-US" sz="7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www.maybury.surrey.sch.uk</a:t>
            </a:r>
            <a:endParaRPr kumimoji="0" lang="en-US" altLang="en-US" sz="700"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2" panose="05020102010507070707" pitchFamily="18" charset="2"/>
              </a:rPr>
              <a:t></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01483 763 272 </a:t>
            </a:r>
            <a:endParaRPr kumimoji="0" lang="en-US" altLang="en-US" sz="700" b="0" i="0" u="none" strike="noStrike" cap="none" normalizeH="0" baseline="0" dirty="0">
              <a:ln>
                <a:noFill/>
              </a:ln>
              <a:solidFill>
                <a:schemeClr val="tx1"/>
              </a:solidFill>
              <a:effectLst/>
              <a:sym typeface="Wingdings 2" panose="05020102010507070707"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tab pos="2743200" algn="ctr"/>
                <a:tab pos="5486400" algn="r"/>
              </a:tabLst>
            </a:pP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2" panose="05020102010507070707" pitchFamily="18" charset="2"/>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rPr>
              <a:t></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rPr>
              <a:t> </a:t>
            </a:r>
            <a:r>
              <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hlinkClick r:id="rId3"/>
              </a:rPr>
              <a:t>info@maybury.surrey.sch.uk</a:t>
            </a:r>
            <a:endParaRPr kumimoji="0" lang="en-US" altLang="en-US" sz="700" b="0" i="0" u="none" strike="noStrike" cap="none" normalizeH="0" baseline="0" dirty="0">
              <a:ln>
                <a:noFill/>
              </a:ln>
              <a:solidFill>
                <a:schemeClr val="tx1"/>
              </a:solidFill>
              <a:effectLst/>
              <a:sym typeface="Wingdings" panose="05000000000000000000" pitchFamily="2" charset="2"/>
            </a:endParaRPr>
          </a:p>
          <a:p>
            <a:pPr marL="0" marR="0" lvl="0" indent="0" algn="l" defTabSz="914400" rtl="0" eaLnBrk="0" fontAlgn="base" latinLnBrk="0" hangingPunct="0">
              <a:lnSpc>
                <a:spcPct val="100000"/>
              </a:lnSpc>
              <a:spcBef>
                <a:spcPct val="0"/>
              </a:spcBef>
              <a:spcAft>
                <a:spcPct val="0"/>
              </a:spcAft>
              <a:buClrTx/>
              <a:buSzTx/>
              <a:buFontTx/>
              <a:buNone/>
              <a:tabLst>
                <a:tab pos="2743200" algn="ctr"/>
                <a:tab pos="5486400" algn="r"/>
              </a:tabLst>
            </a:pPr>
            <a:endParaRPr kumimoji="0" lang="en-US" altLang="en-US" sz="1000" b="0" i="0" u="none" strike="noStrike" cap="none" normalizeH="0" baseline="0" dirty="0">
              <a:ln>
                <a:noFill/>
              </a:ln>
              <a:solidFill>
                <a:srgbClr val="244061"/>
              </a:solidFill>
              <a:effectLst/>
              <a:latin typeface="Calibri" panose="020F0502020204030204" pitchFamily="34" charset="0"/>
              <a:ea typeface="MS Mincho"/>
              <a:cs typeface="Calibri" panose="020F0502020204030204" pitchFamily="34" charset="0"/>
              <a:sym typeface="Wingdings" panose="05000000000000000000" pitchFamily="2" charset="2"/>
            </a:endParaRPr>
          </a:p>
        </p:txBody>
      </p:sp>
      <p:pic>
        <p:nvPicPr>
          <p:cNvPr id="15" name="Picture 80" descr="http://www.clker.com/cliparts/g/Z/w/s/4/J/jigsaw-white-puzzle-piece-no-shadow-md.png">
            <a:hlinkClick r:id="rId4" tooltip="&quot;Download as SVG file&quo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8251" y="9369381"/>
            <a:ext cx="712788" cy="51752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79" descr="http://www.clker.com/cliparts/g/Z/w/s/4/J/jigsaw-white-puzzle-piece-no-shadow-md.png">
            <a:hlinkClick r:id="rId4" tooltip="&quot;Download as SVG file&quot;"/>
          </p:cNvPr>
          <p:cNvPicPr>
            <a:picLocks noChangeAspect="1" noChangeArrowheads="1"/>
          </p:cNvPicPr>
          <p:nvPr/>
        </p:nvPicPr>
        <p:blipFill>
          <a:blip r:embed="rId7">
            <a:extLst>
              <a:ext uri="{28A0092B-C50C-407E-A947-70E740481C1C}">
                <a14:useLocalDpi xmlns:a14="http://schemas.microsoft.com/office/drawing/2010/main" val="0"/>
              </a:ext>
            </a:extLst>
          </a:blip>
          <a:srcRect l="-2956" r="-623"/>
          <a:stretch>
            <a:fillRect/>
          </a:stretch>
        </p:blipFill>
        <p:spPr bwMode="auto">
          <a:xfrm>
            <a:off x="2040876" y="9369381"/>
            <a:ext cx="422275" cy="40322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8" descr="http://www.clker.com/cliparts/g/Z/w/s/4/J/jigsaw-white-puzzle-piece-no-shadow-md.png">
            <a:hlinkClick r:id="rId4" tooltip="&quot;Download as SVG file&quo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21876" y="9448756"/>
            <a:ext cx="334963" cy="27463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77" descr="http://www.clker.com/cliparts/g/Z/w/s/4/J/jigsaw-white-puzzle-piece-no-shadow-md.png">
            <a:hlinkClick r:id="rId4" tooltip="&quot;Download as SVG file&quo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06039" y="9369381"/>
            <a:ext cx="500062" cy="37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61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p:cNvSpPr txBox="1"/>
          <p:nvPr/>
        </p:nvSpPr>
        <p:spPr>
          <a:xfrm>
            <a:off x="187252" y="2125014"/>
            <a:ext cx="7397985" cy="5755422"/>
          </a:xfrm>
          <a:prstGeom prst="rect">
            <a:avLst/>
          </a:prstGeom>
          <a:noFill/>
        </p:spPr>
        <p:txBody>
          <a:bodyPr wrap="square" rtlCol="0">
            <a:spAutoFit/>
          </a:bodyPr>
          <a:lstStyle/>
          <a:p>
            <a:r>
              <a:rPr lang="en-GB" sz="1600" dirty="0"/>
              <a:t>This booklet aims to support you at home with the key terms and vocabulary that your child may come across during their maths lessons and in their home learning.</a:t>
            </a:r>
          </a:p>
          <a:p>
            <a:r>
              <a:rPr lang="en-GB" sz="1600" dirty="0"/>
              <a:t>We aim to ensure that you are able to support them at home with maths by understanding the key vocabulary. </a:t>
            </a:r>
          </a:p>
          <a:p>
            <a:r>
              <a:rPr lang="en-GB" sz="1600" dirty="0"/>
              <a:t>Some key terms will be shown with diagrams.</a:t>
            </a:r>
          </a:p>
          <a:p>
            <a:r>
              <a:rPr lang="en-GB" sz="1600" dirty="0"/>
              <a:t>Other useful websites which also support vocabulary in maths are: </a:t>
            </a:r>
          </a:p>
          <a:p>
            <a:r>
              <a:rPr lang="en-GB" sz="1600" dirty="0">
                <a:hlinkClick r:id="rId2"/>
              </a:rPr>
              <a:t>http://www.amathsdictionaryforkids.com/qr/qr.html</a:t>
            </a:r>
            <a:endParaRPr lang="en-GB" sz="1600" dirty="0"/>
          </a:p>
          <a:p>
            <a:r>
              <a:rPr lang="en-GB" sz="1600" dirty="0">
                <a:hlinkClick r:id="rId3"/>
              </a:rPr>
              <a:t>https://thirdspacelearning.com/blog/maths-vocabulary-list-for-ks1-and-ks2/</a:t>
            </a:r>
            <a:endParaRPr lang="en-GB" sz="1600" dirty="0"/>
          </a:p>
          <a:p>
            <a:r>
              <a:rPr lang="en-GB" sz="1600" dirty="0">
                <a:hlinkClick r:id="rId4"/>
              </a:rPr>
              <a:t>https://www.mathsisfun.com/definitions/index.html</a:t>
            </a:r>
            <a:r>
              <a:rPr lang="en-GB" sz="1600" dirty="0"/>
              <a:t> </a:t>
            </a:r>
          </a:p>
          <a:p>
            <a:endParaRPr lang="en-GB" sz="1600" dirty="0"/>
          </a:p>
          <a:p>
            <a:endParaRPr lang="en-GB" sz="1600" dirty="0"/>
          </a:p>
          <a:p>
            <a:r>
              <a:rPr lang="en-GB" sz="1600" dirty="0"/>
              <a:t>All of the terms are progressive which means that when a child is in Year 3, they will need to know all of the vocabulary which is previously taught in reception (early years), year 1 and year 2. </a:t>
            </a:r>
          </a:p>
          <a:p>
            <a:endParaRPr lang="en-GB" sz="1600" dirty="0"/>
          </a:p>
          <a:p>
            <a:r>
              <a:rPr lang="en-GB" sz="1600" dirty="0"/>
              <a:t>If you have any questions about the vocabulary used in this booklet, please contact your child’s class teacher and they will be happy to assist. </a:t>
            </a:r>
          </a:p>
          <a:p>
            <a:endParaRPr lang="en-GB" sz="1600" dirty="0"/>
          </a:p>
          <a:p>
            <a:r>
              <a:rPr lang="en-GB" sz="1600" dirty="0"/>
              <a:t>We aim for this booklet to be used in correlation with our maths policy and calculation policy which can be found on our website. </a:t>
            </a:r>
          </a:p>
          <a:p>
            <a:endParaRPr lang="en-GB" sz="1600" dirty="0"/>
          </a:p>
          <a:p>
            <a:r>
              <a:rPr lang="en-GB" sz="1600" dirty="0"/>
              <a:t>We hope you find this booklet useful.</a:t>
            </a:r>
          </a:p>
        </p:txBody>
      </p:sp>
    </p:spTree>
    <p:extLst>
      <p:ext uri="{BB962C8B-B14F-4D97-AF65-F5344CB8AC3E}">
        <p14:creationId xmlns:p14="http://schemas.microsoft.com/office/powerpoint/2010/main" val="810609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itle 1"/>
          <p:cNvSpPr txBox="1">
            <a:spLocks/>
          </p:cNvSpPr>
          <p:nvPr/>
        </p:nvSpPr>
        <p:spPr>
          <a:xfrm>
            <a:off x="264945" y="1159553"/>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Early Years</a:t>
            </a:r>
          </a:p>
        </p:txBody>
      </p:sp>
      <p:sp>
        <p:nvSpPr>
          <p:cNvPr id="6" name="TextBox 5"/>
          <p:cNvSpPr txBox="1"/>
          <p:nvPr/>
        </p:nvSpPr>
        <p:spPr>
          <a:xfrm>
            <a:off x="264945" y="2125014"/>
            <a:ext cx="7333590" cy="1600438"/>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and place value</a:t>
            </a:r>
          </a:p>
          <a:p>
            <a:r>
              <a:rPr lang="en-GB" dirty="0">
                <a:solidFill>
                  <a:schemeClr val="tx1"/>
                </a:solidFill>
                <a:cs typeface="Arial"/>
              </a:rPr>
              <a:t>Count on: to start with the biggest number and count up</a:t>
            </a:r>
            <a:r>
              <a:rPr lang="en-GB">
                <a:solidFill>
                  <a:schemeClr val="tx1"/>
                </a:solidFill>
                <a:cs typeface="Arial"/>
              </a:rPr>
              <a:t> to determine the final amount.</a:t>
            </a:r>
            <a:endParaRPr lang="en-GB" dirty="0">
              <a:solidFill>
                <a:schemeClr val="tx1"/>
              </a:solidFill>
              <a:cs typeface="Arial"/>
            </a:endParaRPr>
          </a:p>
          <a:p>
            <a:r>
              <a:rPr lang="en-GB">
                <a:solidFill>
                  <a:schemeClr val="tx1"/>
                </a:solidFill>
                <a:cs typeface="Arial"/>
              </a:rPr>
              <a:t>Equal: the same as or the answer to.</a:t>
            </a:r>
            <a:endParaRPr lang="en-GB" dirty="0">
              <a:solidFill>
                <a:schemeClr val="tx1"/>
              </a:solidFill>
              <a:cs typeface="Arial"/>
            </a:endParaRPr>
          </a:p>
          <a:p>
            <a:r>
              <a:rPr lang="en-GB">
                <a:solidFill>
                  <a:schemeClr val="tx1"/>
                </a:solidFill>
                <a:cs typeface="Arial"/>
              </a:rPr>
              <a:t>Odd: numbers which cannot be divided exactly by 2.</a:t>
            </a:r>
            <a:endParaRPr lang="en-GB" dirty="0">
              <a:solidFill>
                <a:schemeClr val="tx1"/>
              </a:solidFill>
              <a:cs typeface="Arial"/>
            </a:endParaRPr>
          </a:p>
          <a:p>
            <a:r>
              <a:rPr lang="en-GB">
                <a:solidFill>
                  <a:schemeClr val="tx1"/>
                </a:solidFill>
                <a:cs typeface="Arial"/>
              </a:rPr>
              <a:t>Even: numbers which can be divided by 2 exactly. </a:t>
            </a:r>
            <a:endParaRPr lang="en-GB" dirty="0">
              <a:solidFill>
                <a:schemeClr val="tx1"/>
              </a:solidFill>
              <a:cs typeface="Arial"/>
            </a:endParaRPr>
          </a:p>
          <a:p>
            <a:r>
              <a:rPr lang="en-GB">
                <a:solidFill>
                  <a:schemeClr val="tx1"/>
                </a:solidFill>
                <a:cs typeface="Arial"/>
              </a:rPr>
              <a:t>Order: putting things in the correct place using a given criteria for example: lowest to highest. </a:t>
            </a:r>
          </a:p>
        </p:txBody>
      </p:sp>
      <p:sp>
        <p:nvSpPr>
          <p:cNvPr id="7" name="TextBox 6"/>
          <p:cNvSpPr txBox="1"/>
          <p:nvPr/>
        </p:nvSpPr>
        <p:spPr>
          <a:xfrm>
            <a:off x="264945" y="3861143"/>
            <a:ext cx="7333590" cy="1169551"/>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addition and subtraction</a:t>
            </a:r>
          </a:p>
          <a:p>
            <a:r>
              <a:rPr lang="en-US">
                <a:solidFill>
                  <a:schemeClr val="tx1"/>
                </a:solidFill>
              </a:rPr>
              <a:t>Number line: a straight line with numbers at equal intervals or segments along its length. </a:t>
            </a:r>
            <a:endParaRPr lang="en-US" dirty="0">
              <a:solidFill>
                <a:schemeClr val="tx1"/>
              </a:solidFill>
              <a:cs typeface="Arial"/>
            </a:endParaRPr>
          </a:p>
          <a:p>
            <a:r>
              <a:rPr lang="en-US">
                <a:solidFill>
                  <a:schemeClr val="tx1"/>
                </a:solidFill>
                <a:cs typeface="Arial"/>
              </a:rPr>
              <a:t>= : the symbol for equals.</a:t>
            </a:r>
          </a:p>
          <a:p>
            <a:r>
              <a:rPr lang="en-US">
                <a:solidFill>
                  <a:schemeClr val="tx1"/>
                </a:solidFill>
                <a:cs typeface="Arial"/>
              </a:rPr>
              <a:t>Add: to bring two or more numbers together to make a new number. </a:t>
            </a:r>
          </a:p>
          <a:p>
            <a:r>
              <a:rPr lang="en-US">
                <a:solidFill>
                  <a:schemeClr val="tx1"/>
                </a:solidFill>
                <a:cs typeface="Arial"/>
              </a:rPr>
              <a:t>Subtract: to take away from a group or number of things. </a:t>
            </a:r>
          </a:p>
        </p:txBody>
      </p:sp>
      <p:sp>
        <p:nvSpPr>
          <p:cNvPr id="8" name="TextBox 7"/>
          <p:cNvSpPr txBox="1"/>
          <p:nvPr/>
        </p:nvSpPr>
        <p:spPr>
          <a:xfrm>
            <a:off x="264945" y="5161349"/>
            <a:ext cx="7333590" cy="738664"/>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multiplication and division </a:t>
            </a:r>
          </a:p>
          <a:p>
            <a:r>
              <a:rPr lang="en-US"/>
              <a:t>Group in pairs: placing into equal groups of two. </a:t>
            </a:r>
            <a:endParaRPr lang="en-GB" dirty="0"/>
          </a:p>
          <a:p>
            <a:r>
              <a:rPr lang="en-US">
                <a:cs typeface="Arial"/>
              </a:rPr>
              <a:t>Share: placing into equal groups. </a:t>
            </a:r>
          </a:p>
        </p:txBody>
      </p:sp>
      <p:sp>
        <p:nvSpPr>
          <p:cNvPr id="9" name="TextBox 1">
            <a:extLst>
              <a:ext uri="{FF2B5EF4-FFF2-40B4-BE49-F238E27FC236}">
                <a16:creationId xmlns:a16="http://schemas.microsoft.com/office/drawing/2014/main" id="{CD2545AE-82A1-4FD4-9A11-ED5DAD66E57B}"/>
              </a:ext>
            </a:extLst>
          </p:cNvPr>
          <p:cNvSpPr txBox="1"/>
          <p:nvPr/>
        </p:nvSpPr>
        <p:spPr>
          <a:xfrm>
            <a:off x="262776" y="6075250"/>
            <a:ext cx="7333590" cy="738664"/>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r>
              <a:rPr lang="en-GB" u="sng" dirty="0">
                <a:solidFill>
                  <a:srgbClr val="0070C0"/>
                </a:solidFill>
              </a:rPr>
              <a:t>Number: fractions</a:t>
            </a:r>
          </a:p>
          <a:p>
            <a:r>
              <a:rPr lang="en-US">
                <a:solidFill>
                  <a:schemeClr val="tx1"/>
                </a:solidFill>
                <a:cs typeface="Arial"/>
              </a:rPr>
              <a:t>Whole:  a complete object or amount. </a:t>
            </a:r>
          </a:p>
          <a:p>
            <a:r>
              <a:rPr lang="en-US">
                <a:solidFill>
                  <a:schemeClr val="tx1"/>
                </a:solidFill>
                <a:cs typeface="Arial"/>
              </a:rPr>
              <a:t>One half: two equal parts of one whole. </a:t>
            </a:r>
          </a:p>
        </p:txBody>
      </p:sp>
      <p:sp>
        <p:nvSpPr>
          <p:cNvPr id="10" name="TextBox 1">
            <a:extLst>
              <a:ext uri="{FF2B5EF4-FFF2-40B4-BE49-F238E27FC236}">
                <a16:creationId xmlns:a16="http://schemas.microsoft.com/office/drawing/2014/main" id="{86751BBB-400C-4A05-B123-7DC9C29EB36B}"/>
              </a:ext>
            </a:extLst>
          </p:cNvPr>
          <p:cNvSpPr txBox="1"/>
          <p:nvPr/>
        </p:nvSpPr>
        <p:spPr>
          <a:xfrm>
            <a:off x="262776" y="6963990"/>
            <a:ext cx="7333590" cy="1600438"/>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r>
              <a:rPr lang="en-GB" u="sng" dirty="0">
                <a:solidFill>
                  <a:srgbClr val="0070C0"/>
                </a:solidFill>
              </a:rPr>
              <a:t>Measurement</a:t>
            </a:r>
          </a:p>
          <a:p>
            <a:r>
              <a:rPr lang="en-US"/>
              <a:t>Full: the maximum something can be.</a:t>
            </a:r>
            <a:endParaRPr lang="en-GB" dirty="0"/>
          </a:p>
          <a:p>
            <a:r>
              <a:rPr lang="en-US"/>
              <a:t>Half: two equal parts of the whole.</a:t>
            </a:r>
            <a:endParaRPr lang="en-US" dirty="0">
              <a:cs typeface="Arial"/>
            </a:endParaRPr>
          </a:p>
          <a:p>
            <a:r>
              <a:rPr lang="en-US">
                <a:cs typeface="Arial"/>
              </a:rPr>
              <a:t>Empty: nothing, zero. </a:t>
            </a:r>
          </a:p>
          <a:p>
            <a:r>
              <a:rPr lang="en-US">
                <a:cs typeface="Arial"/>
              </a:rPr>
              <a:t>Scales: a way of measuring mass.</a:t>
            </a:r>
          </a:p>
          <a:p>
            <a:r>
              <a:rPr lang="en-US">
                <a:cs typeface="Arial"/>
              </a:rPr>
              <a:t>Days of the week: Monday, Tuesday, Wednesday, Thursday etc. </a:t>
            </a:r>
          </a:p>
          <a:p>
            <a:r>
              <a:rPr lang="en-US">
                <a:cs typeface="Arial"/>
              </a:rPr>
              <a:t>Months of the year: January, February, March, April etc. </a:t>
            </a:r>
          </a:p>
        </p:txBody>
      </p:sp>
    </p:spTree>
    <p:extLst>
      <p:ext uri="{BB962C8B-B14F-4D97-AF65-F5344CB8AC3E}">
        <p14:creationId xmlns:p14="http://schemas.microsoft.com/office/powerpoint/2010/main" val="456686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extBox 3"/>
          <p:cNvSpPr txBox="1"/>
          <p:nvPr/>
        </p:nvSpPr>
        <p:spPr>
          <a:xfrm>
            <a:off x="219450" y="1242969"/>
            <a:ext cx="7333590" cy="1169551"/>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properties of shapes </a:t>
            </a:r>
          </a:p>
          <a:p>
            <a:r>
              <a:rPr lang="en-US"/>
              <a:t>Names of shapes: 2D (square, circle, rectangle, triangle etc.) 3D (cube, sphere, cuboid etc.).</a:t>
            </a:r>
            <a:endParaRPr lang="en-US" dirty="0">
              <a:cs typeface="Arial"/>
            </a:endParaRPr>
          </a:p>
          <a:p>
            <a:r>
              <a:rPr lang="en-US">
                <a:cs typeface="Arial"/>
              </a:rPr>
              <a:t>Face: the flat surface of a 3d shape. </a:t>
            </a:r>
          </a:p>
          <a:p>
            <a:r>
              <a:rPr lang="en-US">
                <a:cs typeface="Arial"/>
              </a:rPr>
              <a:t>Side: a line which makes a flat shape (2D) or one of the faces that makes a solid (3D).</a:t>
            </a:r>
          </a:p>
        </p:txBody>
      </p:sp>
      <p:sp>
        <p:nvSpPr>
          <p:cNvPr id="5" name="TextBox 4"/>
          <p:cNvSpPr txBox="1"/>
          <p:nvPr/>
        </p:nvSpPr>
        <p:spPr>
          <a:xfrm>
            <a:off x="219450" y="2662464"/>
            <a:ext cx="7333590" cy="738664"/>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position and direction</a:t>
            </a:r>
          </a:p>
          <a:p>
            <a:r>
              <a:rPr lang="en-US"/>
              <a:t>Position: w</a:t>
            </a:r>
            <a:r>
              <a:rPr lang="en-GB"/>
              <a:t>here something is located (often in relation to something else).</a:t>
            </a:r>
            <a:endParaRPr lang="en-US" dirty="0"/>
          </a:p>
          <a:p>
            <a:r>
              <a:rPr lang="en-US"/>
              <a:t>Direction: where something is </a:t>
            </a:r>
            <a:r>
              <a:rPr lang="en-US" dirty="0"/>
              <a:t>i.e. north, west, south or up, down, left etc. </a:t>
            </a:r>
            <a:endParaRPr lang="en-US" dirty="0">
              <a:cs typeface="Arial"/>
            </a:endParaRPr>
          </a:p>
        </p:txBody>
      </p:sp>
    </p:spTree>
    <p:extLst>
      <p:ext uri="{BB962C8B-B14F-4D97-AF65-F5344CB8AC3E}">
        <p14:creationId xmlns:p14="http://schemas.microsoft.com/office/powerpoint/2010/main" val="2740679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itle 1"/>
          <p:cNvSpPr txBox="1">
            <a:spLocks/>
          </p:cNvSpPr>
          <p:nvPr/>
        </p:nvSpPr>
        <p:spPr>
          <a:xfrm>
            <a:off x="264945" y="1159553"/>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Year 1</a:t>
            </a:r>
          </a:p>
        </p:txBody>
      </p:sp>
      <p:sp>
        <p:nvSpPr>
          <p:cNvPr id="6" name="TextBox 5"/>
          <p:cNvSpPr txBox="1"/>
          <p:nvPr/>
        </p:nvSpPr>
        <p:spPr>
          <a:xfrm>
            <a:off x="264945" y="2125014"/>
            <a:ext cx="7333590" cy="203132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u="sng" dirty="0">
                <a:solidFill>
                  <a:srgbClr val="0070C0"/>
                </a:solidFill>
              </a:rPr>
              <a:t>Number and place value</a:t>
            </a:r>
          </a:p>
          <a:p>
            <a:r>
              <a:rPr lang="en-US" dirty="0"/>
              <a:t>N</a:t>
            </a:r>
            <a:r>
              <a:rPr lang="en-GB" dirty="0"/>
              <a:t>umber: a quantity or amount. </a:t>
            </a:r>
          </a:p>
          <a:p>
            <a:r>
              <a:rPr lang="en-US" dirty="0"/>
              <a:t>D</a:t>
            </a:r>
            <a:r>
              <a:rPr lang="en-GB" dirty="0" err="1"/>
              <a:t>igit</a:t>
            </a:r>
            <a:r>
              <a:rPr lang="en-GB" dirty="0"/>
              <a:t>: any of the numerals from 0 to 9 that form part of a number i.e. 10 has two digits. </a:t>
            </a:r>
          </a:p>
          <a:p>
            <a:r>
              <a:rPr lang="en-US" dirty="0"/>
              <a:t>N</a:t>
            </a:r>
            <a:r>
              <a:rPr lang="en-GB" dirty="0"/>
              <a:t>numeral: a figure or symbol denoting a number. </a:t>
            </a:r>
          </a:p>
          <a:p>
            <a:r>
              <a:rPr lang="en-US" dirty="0"/>
              <a:t>P</a:t>
            </a:r>
            <a:r>
              <a:rPr lang="en-GB" dirty="0" err="1"/>
              <a:t>artitoning</a:t>
            </a:r>
            <a:r>
              <a:rPr lang="en-GB" dirty="0"/>
              <a:t>: dividing into parts.</a:t>
            </a:r>
          </a:p>
          <a:p>
            <a:r>
              <a:rPr lang="en-US" dirty="0"/>
              <a:t>B</a:t>
            </a:r>
            <a:r>
              <a:rPr lang="en-GB" dirty="0" err="1"/>
              <a:t>ase</a:t>
            </a:r>
            <a:r>
              <a:rPr lang="en-GB" dirty="0"/>
              <a:t> 10: a method of teaching place value.</a:t>
            </a:r>
          </a:p>
          <a:p>
            <a:r>
              <a:rPr lang="en-US" dirty="0"/>
              <a:t>N</a:t>
            </a:r>
            <a:r>
              <a:rPr lang="en-GB" dirty="0" err="1"/>
              <a:t>umicon</a:t>
            </a:r>
            <a:r>
              <a:rPr lang="en-GB" dirty="0"/>
              <a:t>: a resource which supports children in making connections between numbers.</a:t>
            </a:r>
          </a:p>
          <a:p>
            <a:r>
              <a:rPr lang="en-US" dirty="0"/>
              <a:t>R</a:t>
            </a:r>
            <a:r>
              <a:rPr lang="en-GB" dirty="0"/>
              <a:t>representation: different ways of showing numbers using numerals, images and manipulatives. </a:t>
            </a:r>
          </a:p>
        </p:txBody>
      </p:sp>
      <p:sp>
        <p:nvSpPr>
          <p:cNvPr id="7" name="TextBox 6"/>
          <p:cNvSpPr txBox="1"/>
          <p:nvPr/>
        </p:nvSpPr>
        <p:spPr>
          <a:xfrm>
            <a:off x="264945" y="4308995"/>
            <a:ext cx="7333590" cy="2462213"/>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addition and subtraction</a:t>
            </a:r>
          </a:p>
          <a:p>
            <a:r>
              <a:rPr lang="en-US" dirty="0">
                <a:solidFill>
                  <a:schemeClr val="tx1"/>
                </a:solidFill>
              </a:rPr>
              <a:t>Less than and More than: used to show the relationship between two numbers. </a:t>
            </a:r>
          </a:p>
          <a:p>
            <a:r>
              <a:rPr lang="en-US" dirty="0">
                <a:solidFill>
                  <a:schemeClr val="tx1"/>
                </a:solidFill>
              </a:rPr>
              <a:t>Equal: the same as. </a:t>
            </a:r>
          </a:p>
          <a:p>
            <a:r>
              <a:rPr lang="en-US" dirty="0">
                <a:solidFill>
                  <a:schemeClr val="tx1"/>
                </a:solidFill>
              </a:rPr>
              <a:t>Number bonds: numbers which when added together make a set amount i.e. number bonds to 10 are numbers which add together to make 10. </a:t>
            </a:r>
            <a:endParaRPr lang="en-US" dirty="0">
              <a:solidFill>
                <a:schemeClr val="tx1"/>
              </a:solidFill>
              <a:cs typeface="Arial"/>
            </a:endParaRPr>
          </a:p>
          <a:p>
            <a:r>
              <a:rPr lang="en-US" dirty="0">
                <a:solidFill>
                  <a:schemeClr val="tx1"/>
                </a:solidFill>
              </a:rPr>
              <a:t>Number facts: </a:t>
            </a:r>
            <a:r>
              <a:rPr lang="en-GB" dirty="0">
                <a:solidFill>
                  <a:schemeClr val="tx1"/>
                </a:solidFill>
              </a:rPr>
              <a:t>basic addition, subtraction, multiplication and division calculations that children should learn to recall instantly with no working out.</a:t>
            </a:r>
            <a:endParaRPr lang="en-US">
              <a:solidFill>
                <a:schemeClr val="tx1"/>
              </a:solidFill>
              <a:cs typeface="Arial"/>
            </a:endParaRPr>
          </a:p>
          <a:p>
            <a:r>
              <a:rPr lang="en-US">
                <a:solidFill>
                  <a:schemeClr val="tx1"/>
                </a:solidFill>
              </a:rPr>
              <a:t>Missing number problems: a number sentence where one or more numbers need to be </a:t>
            </a:r>
            <a:r>
              <a:rPr lang="en-US" dirty="0">
                <a:solidFill>
                  <a:schemeClr val="tx1"/>
                </a:solidFill>
              </a:rPr>
              <a:t>filled in to complete it i.e. ____ + 4 = 7. </a:t>
            </a:r>
            <a:endParaRPr lang="en-US">
              <a:solidFill>
                <a:schemeClr val="tx1"/>
              </a:solidFill>
              <a:cs typeface="Arial"/>
            </a:endParaRPr>
          </a:p>
          <a:p>
            <a:r>
              <a:rPr lang="en-GB">
                <a:solidFill>
                  <a:schemeClr val="tx1"/>
                </a:solidFill>
              </a:rPr>
              <a:t>Fact families:  a fact family is a group of math facts using the same numbers. In the case </a:t>
            </a:r>
            <a:r>
              <a:rPr lang="en-GB" dirty="0">
                <a:solidFill>
                  <a:schemeClr val="tx1"/>
                </a:solidFill>
              </a:rPr>
              <a:t>of addition/subtraction, you use three numbers and get four facts.</a:t>
            </a:r>
            <a:endParaRPr lang="en-GB" dirty="0">
              <a:solidFill>
                <a:schemeClr val="tx1"/>
              </a:solidFill>
              <a:cs typeface="Arial"/>
            </a:endParaRPr>
          </a:p>
        </p:txBody>
      </p:sp>
      <p:sp>
        <p:nvSpPr>
          <p:cNvPr id="8" name="TextBox 7"/>
          <p:cNvSpPr txBox="1"/>
          <p:nvPr/>
        </p:nvSpPr>
        <p:spPr>
          <a:xfrm>
            <a:off x="264945" y="6923864"/>
            <a:ext cx="7333590" cy="1600438"/>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multiplication and division </a:t>
            </a:r>
          </a:p>
          <a:p>
            <a:r>
              <a:rPr lang="en-US" dirty="0"/>
              <a:t>Lots of :</a:t>
            </a:r>
            <a:r>
              <a:rPr lang="en-US"/>
              <a:t> a synonym for multiplication 3 lots of 2 = 3 x 2.</a:t>
            </a:r>
            <a:endParaRPr lang="en-US">
              <a:cs typeface="Arial"/>
            </a:endParaRPr>
          </a:p>
          <a:p>
            <a:r>
              <a:rPr lang="en-US" dirty="0"/>
              <a:t>Share: a process of division where a number is divided into equal amounts. </a:t>
            </a:r>
          </a:p>
          <a:p>
            <a:r>
              <a:rPr lang="en-US"/>
              <a:t>Arrays: a</a:t>
            </a:r>
            <a:r>
              <a:rPr lang="en-GB" dirty="0"/>
              <a:t>n arrangement of objects, pictures, or numbers in rows and columns is called an array.</a:t>
            </a:r>
            <a:endParaRPr lang="en-US" dirty="0"/>
          </a:p>
          <a:p>
            <a:r>
              <a:rPr lang="en-US" dirty="0"/>
              <a:t>Doubling: multiplying by two or adding the number to itself. i.e. double 4 = 4 x 2 or 4 + 4</a:t>
            </a:r>
          </a:p>
          <a:p>
            <a:r>
              <a:rPr lang="en-US" dirty="0"/>
              <a:t>Halving: dividing by two, sharing between two. </a:t>
            </a:r>
            <a:endParaRPr lang="en-GB" dirty="0"/>
          </a:p>
        </p:txBody>
      </p:sp>
    </p:spTree>
    <p:extLst>
      <p:ext uri="{BB962C8B-B14F-4D97-AF65-F5344CB8AC3E}">
        <p14:creationId xmlns:p14="http://schemas.microsoft.com/office/powerpoint/2010/main" val="3254203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p:cNvSpPr txBox="1"/>
          <p:nvPr/>
        </p:nvSpPr>
        <p:spPr>
          <a:xfrm>
            <a:off x="219450" y="2341001"/>
            <a:ext cx="7333590" cy="203132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Measurement</a:t>
            </a:r>
          </a:p>
          <a:p>
            <a:r>
              <a:rPr lang="en-US" dirty="0"/>
              <a:t>Length: the measurement of how long something is.</a:t>
            </a:r>
          </a:p>
          <a:p>
            <a:r>
              <a:rPr lang="en-US" dirty="0"/>
              <a:t>Height: the measurement of how tall something is, from base to top. </a:t>
            </a:r>
          </a:p>
          <a:p>
            <a:r>
              <a:rPr lang="en-US"/>
              <a:t>Mass: the amount of matter an object contains. </a:t>
            </a:r>
            <a:endParaRPr lang="en-US">
              <a:cs typeface="Arial"/>
            </a:endParaRPr>
          </a:p>
          <a:p>
            <a:r>
              <a:rPr lang="en-US" dirty="0"/>
              <a:t>Capacity: the amount of liquid a container can hold.</a:t>
            </a:r>
          </a:p>
          <a:p>
            <a:r>
              <a:rPr lang="en-US"/>
              <a:t>Volume: the amount of liquid in a container or the amount of space a 3d shape takes up.</a:t>
            </a:r>
            <a:endParaRPr lang="en-US">
              <a:cs typeface="Arial"/>
            </a:endParaRPr>
          </a:p>
          <a:p>
            <a:r>
              <a:rPr lang="en-US"/>
              <a:t>Measure: a</a:t>
            </a:r>
            <a:r>
              <a:rPr lang="en-GB"/>
              <a:t> number that shows the size or amount of something. </a:t>
            </a:r>
            <a:endParaRPr lang="en-US" dirty="0"/>
          </a:p>
          <a:p>
            <a:r>
              <a:rPr lang="en-US" dirty="0"/>
              <a:t>Chronological language:  </a:t>
            </a:r>
            <a:r>
              <a:rPr lang="en-GB"/>
              <a:t>arranged in the order that things happened or came to be.</a:t>
            </a:r>
            <a:endParaRPr lang="en-US" dirty="0"/>
          </a:p>
          <a:p>
            <a:r>
              <a:rPr lang="en-US" dirty="0"/>
              <a:t>Clock face: the dial face of an analogue clock with a minute hand and an hour hand. </a:t>
            </a:r>
            <a:endParaRPr lang="en-GB" dirty="0"/>
          </a:p>
        </p:txBody>
      </p:sp>
      <p:sp>
        <p:nvSpPr>
          <p:cNvPr id="4" name="TextBox 3"/>
          <p:cNvSpPr txBox="1"/>
          <p:nvPr/>
        </p:nvSpPr>
        <p:spPr>
          <a:xfrm>
            <a:off x="219450" y="4551295"/>
            <a:ext cx="7333590" cy="138499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u="sng" dirty="0">
                <a:solidFill>
                  <a:srgbClr val="0070C0"/>
                </a:solidFill>
              </a:rPr>
              <a:t>Geometry: properties of shapes </a:t>
            </a:r>
          </a:p>
          <a:p>
            <a:r>
              <a:rPr lang="en-US" dirty="0"/>
              <a:t>2D shapes:  two-dimensional shapes, it has length and width but not depth i.e. square. </a:t>
            </a:r>
          </a:p>
          <a:p>
            <a:r>
              <a:rPr lang="en-US" dirty="0"/>
              <a:t>3D shapes:  three-dimensional shapes, it has length, width and depth. These shapes can be picked up </a:t>
            </a:r>
            <a:r>
              <a:rPr lang="en-US" dirty="0" err="1"/>
              <a:t>i.e</a:t>
            </a:r>
            <a:r>
              <a:rPr lang="en-US" dirty="0"/>
              <a:t> sphere. </a:t>
            </a:r>
          </a:p>
          <a:p>
            <a:r>
              <a:rPr lang="en-US" dirty="0"/>
              <a:t>Orientation: the position of a shape.</a:t>
            </a:r>
          </a:p>
          <a:p>
            <a:endParaRPr lang="en-GB" dirty="0"/>
          </a:p>
        </p:txBody>
      </p:sp>
      <p:sp>
        <p:nvSpPr>
          <p:cNvPr id="5" name="TextBox 4"/>
          <p:cNvSpPr txBox="1"/>
          <p:nvPr/>
        </p:nvSpPr>
        <p:spPr>
          <a:xfrm>
            <a:off x="219450" y="6115259"/>
            <a:ext cx="7333590" cy="1815882"/>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position and direction</a:t>
            </a:r>
          </a:p>
          <a:p>
            <a:r>
              <a:rPr lang="en-US"/>
              <a:t>Position: w</a:t>
            </a:r>
            <a:r>
              <a:rPr lang="en-GB"/>
              <a:t>here something is located (often in relation to something else). </a:t>
            </a:r>
            <a:endParaRPr lang="en-US" dirty="0"/>
          </a:p>
          <a:p>
            <a:r>
              <a:rPr lang="en-US"/>
              <a:t>Direction: where something is </a:t>
            </a:r>
            <a:r>
              <a:rPr lang="en-US" dirty="0"/>
              <a:t>i.e. north, west, south or up, down, left etc. </a:t>
            </a:r>
          </a:p>
          <a:p>
            <a:r>
              <a:rPr lang="en-US" dirty="0"/>
              <a:t>Movement: how something moves i.e. straight line, left, right etc. </a:t>
            </a:r>
          </a:p>
          <a:p>
            <a:r>
              <a:rPr lang="en-US"/>
              <a:t>Turn: a rotation. A full turn is 360</a:t>
            </a:r>
            <a:r>
              <a:rPr lang="en-GB" dirty="0"/>
              <a:t>°.</a:t>
            </a:r>
            <a:endParaRPr lang="en-US" dirty="0"/>
          </a:p>
          <a:p>
            <a:r>
              <a:rPr lang="en-US" dirty="0"/>
              <a:t>Clockwise: the same direction as the way in which the hands of a clock move round. </a:t>
            </a:r>
          </a:p>
          <a:p>
            <a:r>
              <a:rPr lang="en-US" dirty="0"/>
              <a:t>Anti-clockwise: the opposite direction as the way in which the hands of a clock move round. </a:t>
            </a:r>
          </a:p>
        </p:txBody>
      </p:sp>
      <p:sp>
        <p:nvSpPr>
          <p:cNvPr id="6" name="TextBox 5"/>
          <p:cNvSpPr txBox="1"/>
          <p:nvPr/>
        </p:nvSpPr>
        <p:spPr>
          <a:xfrm>
            <a:off x="219450" y="1423368"/>
            <a:ext cx="7333590" cy="738664"/>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u="sng" dirty="0">
                <a:solidFill>
                  <a:srgbClr val="0070C0"/>
                </a:solidFill>
              </a:rPr>
              <a:t>Number: fractions</a:t>
            </a:r>
          </a:p>
          <a:p>
            <a:r>
              <a:rPr lang="en-US" dirty="0">
                <a:solidFill>
                  <a:schemeClr val="tx1"/>
                </a:solidFill>
              </a:rPr>
              <a:t>H</a:t>
            </a:r>
            <a:r>
              <a:rPr lang="en-GB" dirty="0" err="1">
                <a:solidFill>
                  <a:schemeClr val="tx1"/>
                </a:solidFill>
              </a:rPr>
              <a:t>alf</a:t>
            </a:r>
            <a:r>
              <a:rPr lang="en-GB" dirty="0">
                <a:solidFill>
                  <a:schemeClr val="tx1"/>
                </a:solidFill>
              </a:rPr>
              <a:t>: either of two equal pieces.</a:t>
            </a:r>
          </a:p>
          <a:p>
            <a:r>
              <a:rPr lang="en-US" dirty="0">
                <a:solidFill>
                  <a:schemeClr val="tx1"/>
                </a:solidFill>
              </a:rPr>
              <a:t>Q</a:t>
            </a:r>
            <a:r>
              <a:rPr lang="en-GB" dirty="0" err="1">
                <a:solidFill>
                  <a:schemeClr val="tx1"/>
                </a:solidFill>
              </a:rPr>
              <a:t>uarter</a:t>
            </a:r>
            <a:r>
              <a:rPr lang="en-GB" dirty="0">
                <a:solidFill>
                  <a:schemeClr val="tx1"/>
                </a:solidFill>
              </a:rPr>
              <a:t>: dividing into four equal corresponding parts.</a:t>
            </a:r>
          </a:p>
        </p:txBody>
      </p:sp>
    </p:spTree>
    <p:extLst>
      <p:ext uri="{BB962C8B-B14F-4D97-AF65-F5344CB8AC3E}">
        <p14:creationId xmlns:p14="http://schemas.microsoft.com/office/powerpoint/2010/main" val="1594122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itle 1"/>
          <p:cNvSpPr txBox="1">
            <a:spLocks/>
          </p:cNvSpPr>
          <p:nvPr/>
        </p:nvSpPr>
        <p:spPr>
          <a:xfrm>
            <a:off x="173865" y="962615"/>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Year 2 </a:t>
            </a:r>
          </a:p>
        </p:txBody>
      </p:sp>
      <p:sp>
        <p:nvSpPr>
          <p:cNvPr id="5" name="TextBox 4"/>
          <p:cNvSpPr txBox="1"/>
          <p:nvPr/>
        </p:nvSpPr>
        <p:spPr>
          <a:xfrm>
            <a:off x="219450" y="1928076"/>
            <a:ext cx="7333590" cy="2677656"/>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and place value</a:t>
            </a:r>
          </a:p>
          <a:p>
            <a:r>
              <a:rPr lang="en-US" dirty="0"/>
              <a:t>Count in steps: counting with jumps of specific values i.e. counting in steps of 2: 2, 4, 6 etc.</a:t>
            </a:r>
          </a:p>
          <a:p>
            <a:r>
              <a:rPr lang="en-US" dirty="0"/>
              <a:t>Compare: </a:t>
            </a:r>
            <a:r>
              <a:rPr lang="en-GB" dirty="0"/>
              <a:t>to examine the differences between numbers, quantities or values to decide if it is greater than, smaller than or equal to another quantity.</a:t>
            </a:r>
            <a:endParaRPr lang="en-US" dirty="0"/>
          </a:p>
          <a:p>
            <a:r>
              <a:rPr lang="en-US"/>
              <a:t>Order: p</a:t>
            </a:r>
            <a:r>
              <a:rPr lang="en-GB"/>
              <a:t>utting things into their correct place following some rule </a:t>
            </a:r>
            <a:r>
              <a:rPr lang="en-GB" dirty="0"/>
              <a:t>i.e. smallest to largest.</a:t>
            </a:r>
            <a:endParaRPr lang="en-US" dirty="0"/>
          </a:p>
          <a:p>
            <a:r>
              <a:rPr lang="en-US" dirty="0"/>
              <a:t>&lt;: more than</a:t>
            </a:r>
          </a:p>
          <a:p>
            <a:r>
              <a:rPr lang="en-US" dirty="0"/>
              <a:t>&gt;: less than </a:t>
            </a:r>
          </a:p>
          <a:p>
            <a:r>
              <a:rPr lang="en-US" dirty="0"/>
              <a:t>Estimate: </a:t>
            </a:r>
            <a:r>
              <a:rPr lang="en-GB" dirty="0"/>
              <a:t>roughly calculating or judging a number or value.</a:t>
            </a:r>
            <a:endParaRPr lang="en-US" dirty="0"/>
          </a:p>
          <a:p>
            <a:r>
              <a:rPr lang="en-US" dirty="0"/>
              <a:t>Place value: </a:t>
            </a:r>
            <a:r>
              <a:rPr lang="en-GB" dirty="0"/>
              <a:t>the numerical value that a digit has by its position in a number. </a:t>
            </a:r>
            <a:r>
              <a:rPr lang="en-GB" dirty="0" err="1"/>
              <a:t>I.e</a:t>
            </a:r>
            <a:r>
              <a:rPr lang="en-GB" dirty="0"/>
              <a:t> the 1 in 18 is worth 10. </a:t>
            </a:r>
            <a:endParaRPr lang="en-US" dirty="0"/>
          </a:p>
          <a:p>
            <a:r>
              <a:rPr lang="en-US" dirty="0"/>
              <a:t>Placeholder: </a:t>
            </a:r>
            <a:r>
              <a:rPr lang="en-GB" dirty="0"/>
              <a:t>a significant zero in the representation of a number i.e. 10, the 0 is a placeholder, it’s value is 0 but is needed to ensure the number reads 10 not 1. </a:t>
            </a:r>
          </a:p>
        </p:txBody>
      </p:sp>
      <p:sp>
        <p:nvSpPr>
          <p:cNvPr id="6" name="TextBox 5"/>
          <p:cNvSpPr txBox="1"/>
          <p:nvPr/>
        </p:nvSpPr>
        <p:spPr>
          <a:xfrm>
            <a:off x="178293" y="4763342"/>
            <a:ext cx="7333590" cy="2246769"/>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addition and subtraction</a:t>
            </a:r>
          </a:p>
          <a:p>
            <a:r>
              <a:rPr lang="en-US"/>
              <a:t>Quantities: </a:t>
            </a:r>
            <a:r>
              <a:rPr lang="en-GB" dirty="0"/>
              <a:t>an amount, number, or measurement.</a:t>
            </a:r>
            <a:endParaRPr lang="en-US" dirty="0"/>
          </a:p>
          <a:p>
            <a:r>
              <a:rPr lang="en-US"/>
              <a:t>Inverse: the opposite. The inverse of addition is subtraction. The inverse of multiplication is </a:t>
            </a:r>
            <a:r>
              <a:rPr lang="en-US" dirty="0"/>
              <a:t>division.</a:t>
            </a:r>
          </a:p>
          <a:p>
            <a:r>
              <a:rPr lang="en-US" dirty="0"/>
              <a:t>Relationship: connections between numbers and number sentences. </a:t>
            </a:r>
          </a:p>
          <a:p>
            <a:r>
              <a:rPr lang="en-US" dirty="0"/>
              <a:t>Solve: to find the answer. </a:t>
            </a:r>
          </a:p>
          <a:p>
            <a:r>
              <a:rPr lang="en-US" dirty="0"/>
              <a:t>Commutativity: W</a:t>
            </a:r>
            <a:r>
              <a:rPr lang="en-GB" dirty="0"/>
              <a:t>hen 2 numbers can be added or multiplied &amp; the same answer will be found no matter what order they are in.</a:t>
            </a:r>
            <a:endParaRPr lang="en-US" dirty="0"/>
          </a:p>
          <a:p>
            <a:r>
              <a:rPr lang="en-US" dirty="0"/>
              <a:t>Fluent: more than just </a:t>
            </a:r>
            <a:r>
              <a:rPr lang="en-US" dirty="0" err="1"/>
              <a:t>memorising</a:t>
            </a:r>
            <a:r>
              <a:rPr lang="en-US" dirty="0"/>
              <a:t> facts, being able to apply facts to similar questions. </a:t>
            </a:r>
          </a:p>
          <a:p>
            <a:r>
              <a:rPr lang="en-US" dirty="0"/>
              <a:t>Recording: process of showing working out and writing down answers.</a:t>
            </a:r>
            <a:endParaRPr lang="en-GB" dirty="0"/>
          </a:p>
        </p:txBody>
      </p:sp>
    </p:spTree>
    <p:extLst>
      <p:ext uri="{BB962C8B-B14F-4D97-AF65-F5344CB8AC3E}">
        <p14:creationId xmlns:p14="http://schemas.microsoft.com/office/powerpoint/2010/main" val="2023318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p:cNvSpPr txBox="1"/>
          <p:nvPr/>
        </p:nvSpPr>
        <p:spPr>
          <a:xfrm>
            <a:off x="173955" y="5604675"/>
            <a:ext cx="7333590" cy="138499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u="sng" dirty="0">
                <a:solidFill>
                  <a:srgbClr val="0070C0"/>
                </a:solidFill>
              </a:rPr>
              <a:t>Measurement</a:t>
            </a:r>
          </a:p>
          <a:p>
            <a:r>
              <a:rPr lang="en-US" dirty="0"/>
              <a:t>Temperature: </a:t>
            </a:r>
            <a:r>
              <a:rPr lang="en-GB" dirty="0"/>
              <a:t>the measure of the warmth or coldness of an object or material.  </a:t>
            </a:r>
            <a:endParaRPr lang="en-US" dirty="0"/>
          </a:p>
          <a:p>
            <a:r>
              <a:rPr lang="en-US" dirty="0"/>
              <a:t>Appropriate unit: using the unit appropriate for the task i.e. measuring length in cm. </a:t>
            </a:r>
          </a:p>
          <a:p>
            <a:r>
              <a:rPr lang="en-US" dirty="0"/>
              <a:t>Measuring tool: something that is used for measuring i.e. ruler. </a:t>
            </a:r>
          </a:p>
          <a:p>
            <a:r>
              <a:rPr lang="en-US" dirty="0"/>
              <a:t>Practical context: contexts which relate to real life i.e. measuring height. </a:t>
            </a:r>
          </a:p>
          <a:p>
            <a:r>
              <a:rPr lang="en-US" dirty="0"/>
              <a:t>Analogue clock: a tool for reading the time of day. </a:t>
            </a:r>
            <a:endParaRPr lang="en-GB" dirty="0"/>
          </a:p>
        </p:txBody>
      </p:sp>
      <p:sp>
        <p:nvSpPr>
          <p:cNvPr id="7" name="TextBox 6">
            <a:extLst>
              <a:ext uri="{FF2B5EF4-FFF2-40B4-BE49-F238E27FC236}">
                <a16:creationId xmlns:a16="http://schemas.microsoft.com/office/drawing/2014/main" id="{0EDB11F3-37F2-4E0F-A447-FCC76CBF1BCA}"/>
              </a:ext>
            </a:extLst>
          </p:cNvPr>
          <p:cNvSpPr txBox="1"/>
          <p:nvPr/>
        </p:nvSpPr>
        <p:spPr>
          <a:xfrm>
            <a:off x="173955" y="4031978"/>
            <a:ext cx="7333590" cy="138499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fractions</a:t>
            </a:r>
          </a:p>
          <a:p>
            <a:r>
              <a:rPr lang="en-US">
                <a:solidFill>
                  <a:schemeClr val="tx1"/>
                </a:solidFill>
              </a:rPr>
              <a:t>Numerator: the top number of a fraction.</a:t>
            </a:r>
            <a:endParaRPr lang="en-US">
              <a:solidFill>
                <a:schemeClr val="tx1"/>
              </a:solidFill>
              <a:cs typeface="Arial"/>
            </a:endParaRPr>
          </a:p>
          <a:p>
            <a:r>
              <a:rPr lang="en-US">
                <a:solidFill>
                  <a:schemeClr val="tx1"/>
                </a:solidFill>
              </a:rPr>
              <a:t>Denominator: the bottom number of a fraction.</a:t>
            </a:r>
            <a:endParaRPr lang="en-US">
              <a:solidFill>
                <a:schemeClr val="tx1"/>
              </a:solidFill>
              <a:cs typeface="Arial"/>
            </a:endParaRPr>
          </a:p>
          <a:p>
            <a:r>
              <a:rPr lang="en-US">
                <a:solidFill>
                  <a:schemeClr val="tx1"/>
                </a:solidFill>
              </a:rPr>
              <a:t>Equivalent : the same as, equal to.</a:t>
            </a:r>
            <a:endParaRPr lang="en-US">
              <a:solidFill>
                <a:schemeClr val="tx1"/>
              </a:solidFill>
              <a:cs typeface="Arial"/>
            </a:endParaRPr>
          </a:p>
          <a:p>
            <a:r>
              <a:rPr lang="en-US" dirty="0">
                <a:solidFill>
                  <a:schemeClr val="tx1"/>
                </a:solidFill>
              </a:rPr>
              <a:t>Counting in fractions: </a:t>
            </a:r>
            <a:r>
              <a:rPr lang="en-GB" dirty="0">
                <a:solidFill>
                  <a:schemeClr val="tx1"/>
                </a:solidFill>
              </a:rPr>
              <a:t>Being able to count up in fractions means understanding the value of a fraction</a:t>
            </a:r>
            <a:r>
              <a:rPr lang="en-GB">
                <a:solidFill>
                  <a:schemeClr val="tx1"/>
                </a:solidFill>
              </a:rPr>
              <a:t> and recognising how many of each makes a whole.</a:t>
            </a:r>
            <a:endParaRPr lang="en-GB">
              <a:solidFill>
                <a:schemeClr val="tx1"/>
              </a:solidFill>
              <a:cs typeface="Arial"/>
            </a:endParaRPr>
          </a:p>
        </p:txBody>
      </p:sp>
      <p:sp>
        <p:nvSpPr>
          <p:cNvPr id="8" name="TextBox 7"/>
          <p:cNvSpPr txBox="1"/>
          <p:nvPr/>
        </p:nvSpPr>
        <p:spPr>
          <a:xfrm>
            <a:off x="173955" y="1195514"/>
            <a:ext cx="7333590" cy="2677656"/>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multiplication and division</a:t>
            </a:r>
          </a:p>
          <a:p>
            <a:r>
              <a:rPr lang="en-GB" dirty="0">
                <a:solidFill>
                  <a:schemeClr val="tx1"/>
                </a:solidFill>
              </a:rPr>
              <a:t>Multiplication: mathematical operation where a number is added to itself a number of times.</a:t>
            </a:r>
            <a:endParaRPr lang="en-GB" dirty="0">
              <a:solidFill>
                <a:schemeClr val="tx1"/>
              </a:solidFill>
              <a:cs typeface="Arial"/>
            </a:endParaRPr>
          </a:p>
          <a:p>
            <a:r>
              <a:rPr lang="en-GB" dirty="0">
                <a:solidFill>
                  <a:schemeClr val="tx1"/>
                </a:solidFill>
              </a:rPr>
              <a:t>Division:  the process of breaking a number up into equal </a:t>
            </a:r>
            <a:r>
              <a:rPr lang="en-GB">
                <a:solidFill>
                  <a:schemeClr val="tx1"/>
                </a:solidFill>
              </a:rPr>
              <a:t>parts and</a:t>
            </a:r>
            <a:r>
              <a:rPr lang="en-GB" dirty="0">
                <a:solidFill>
                  <a:schemeClr val="tx1"/>
                </a:solidFill>
              </a:rPr>
              <a:t> finding out how many equal parts can be made.</a:t>
            </a:r>
            <a:endParaRPr lang="en-GB" dirty="0">
              <a:solidFill>
                <a:schemeClr val="tx1"/>
              </a:solidFill>
              <a:cs typeface="Arial"/>
            </a:endParaRPr>
          </a:p>
          <a:p>
            <a:r>
              <a:rPr lang="en-GB" dirty="0">
                <a:solidFill>
                  <a:schemeClr val="tx1"/>
                </a:solidFill>
              </a:rPr>
              <a:t>Multiplication tables:  a list that shows the multiples of a specific number. According to the national curriculum for England, children should know all multiplication tables up to 12×12 by the end of year 4.</a:t>
            </a:r>
            <a:endParaRPr lang="en-GB">
              <a:solidFill>
                <a:schemeClr val="tx1"/>
              </a:solidFill>
              <a:cs typeface="Arial"/>
            </a:endParaRPr>
          </a:p>
          <a:p>
            <a:r>
              <a:rPr lang="en-US" dirty="0">
                <a:solidFill>
                  <a:schemeClr val="tx1"/>
                </a:solidFill>
              </a:rPr>
              <a:t>R</a:t>
            </a:r>
            <a:r>
              <a:rPr lang="en-GB" dirty="0" err="1">
                <a:solidFill>
                  <a:schemeClr val="tx1"/>
                </a:solidFill>
              </a:rPr>
              <a:t>ecall</a:t>
            </a:r>
            <a:r>
              <a:rPr lang="en-GB" dirty="0">
                <a:solidFill>
                  <a:schemeClr val="tx1"/>
                </a:solidFill>
              </a:rPr>
              <a:t>: the process of being able to give answers quickly whether verbally or written. </a:t>
            </a:r>
          </a:p>
          <a:p>
            <a:r>
              <a:rPr lang="en-US" dirty="0">
                <a:solidFill>
                  <a:schemeClr val="tx1"/>
                </a:solidFill>
              </a:rPr>
              <a:t>Related facts: similar to fact families (see year 1). The relationship between number sentences.  </a:t>
            </a:r>
            <a:endParaRPr lang="en-US" dirty="0">
              <a:solidFill>
                <a:schemeClr val="tx1"/>
              </a:solidFill>
              <a:cs typeface="Arial"/>
            </a:endParaRPr>
          </a:p>
          <a:p>
            <a:r>
              <a:rPr lang="en-US" dirty="0">
                <a:solidFill>
                  <a:schemeClr val="tx1"/>
                </a:solidFill>
              </a:rPr>
              <a:t>Written calculation: a calculation which is written down and sometimes shows working out. </a:t>
            </a:r>
          </a:p>
          <a:p>
            <a:r>
              <a:rPr lang="en-US" dirty="0">
                <a:solidFill>
                  <a:schemeClr val="tx1"/>
                </a:solidFill>
              </a:rPr>
              <a:t>Mental calculation: a number sentence which is done in your head without writing down. </a:t>
            </a:r>
            <a:endParaRPr lang="en-GB" dirty="0">
              <a:solidFill>
                <a:schemeClr val="tx1"/>
              </a:solidFill>
            </a:endParaRPr>
          </a:p>
        </p:txBody>
      </p:sp>
    </p:spTree>
    <p:extLst>
      <p:ext uri="{BB962C8B-B14F-4D97-AF65-F5344CB8AC3E}">
        <p14:creationId xmlns:p14="http://schemas.microsoft.com/office/powerpoint/2010/main" val="3513376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p:cNvSpPr txBox="1"/>
          <p:nvPr/>
        </p:nvSpPr>
        <p:spPr>
          <a:xfrm>
            <a:off x="173955" y="3921483"/>
            <a:ext cx="7333590" cy="1169551"/>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u="sng" dirty="0">
                <a:solidFill>
                  <a:srgbClr val="0070C0"/>
                </a:solidFill>
              </a:rPr>
              <a:t>Geometry: position and direction</a:t>
            </a:r>
          </a:p>
          <a:p>
            <a:r>
              <a:rPr lang="en-US" dirty="0"/>
              <a:t>Angles: </a:t>
            </a:r>
            <a:r>
              <a:rPr lang="en-GB" dirty="0"/>
              <a:t>a measure of a turn, measured in degrees or °. There are 360° in a full turn.</a:t>
            </a:r>
            <a:endParaRPr lang="en-US" dirty="0"/>
          </a:p>
          <a:p>
            <a:r>
              <a:rPr lang="en-US" dirty="0"/>
              <a:t>Positional language: language which describes the position of an object i.e. left, right. </a:t>
            </a:r>
          </a:p>
          <a:p>
            <a:r>
              <a:rPr lang="en-US" dirty="0"/>
              <a:t>Rotations: </a:t>
            </a:r>
            <a:r>
              <a:rPr lang="en-GB" dirty="0"/>
              <a:t>moving them around a fixed point ; the shape itself stays exactly the same, but its position in the space will change. </a:t>
            </a:r>
          </a:p>
        </p:txBody>
      </p:sp>
      <p:sp>
        <p:nvSpPr>
          <p:cNvPr id="4" name="TextBox 3"/>
          <p:cNvSpPr txBox="1"/>
          <p:nvPr/>
        </p:nvSpPr>
        <p:spPr>
          <a:xfrm>
            <a:off x="219450" y="5352923"/>
            <a:ext cx="7333590" cy="2246769"/>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Statistics </a:t>
            </a:r>
          </a:p>
          <a:p>
            <a:r>
              <a:rPr lang="en-US" dirty="0"/>
              <a:t>Pictograms: </a:t>
            </a:r>
            <a:r>
              <a:rPr lang="en-GB" dirty="0"/>
              <a:t>a chart that uses pictures to represent data.</a:t>
            </a:r>
            <a:endParaRPr lang="en-US" dirty="0"/>
          </a:p>
          <a:p>
            <a:r>
              <a:rPr lang="en-US"/>
              <a:t>Tally chart: a </a:t>
            </a:r>
            <a:r>
              <a:rPr lang="en-GB"/>
              <a:t>tally chart is a simple way of recording and counting frequencies. Each </a:t>
            </a:r>
            <a:r>
              <a:rPr lang="en-GB" dirty="0"/>
              <a:t>occurrence is shown by a tally mark and every fifth tally is drawn diagonally to make a “gate” of five.  </a:t>
            </a:r>
            <a:endParaRPr lang="en-US" dirty="0"/>
          </a:p>
          <a:p>
            <a:r>
              <a:rPr lang="en-US" dirty="0"/>
              <a:t>Block diagram: </a:t>
            </a:r>
            <a:r>
              <a:rPr lang="en-GB" dirty="0"/>
              <a:t>a block graph (or block diagram) where types of items are shown on the x axis (horizontal), number of items are shown on the y axis (vertical) and one block represents one item.</a:t>
            </a:r>
            <a:endParaRPr lang="en-US" dirty="0"/>
          </a:p>
          <a:p>
            <a:r>
              <a:rPr lang="en-US" dirty="0"/>
              <a:t>Tables: a way of representing data. </a:t>
            </a:r>
          </a:p>
          <a:p>
            <a:r>
              <a:rPr lang="en-US" dirty="0"/>
              <a:t>Quantity: how much there is of something.</a:t>
            </a:r>
          </a:p>
        </p:txBody>
      </p:sp>
      <p:sp>
        <p:nvSpPr>
          <p:cNvPr id="5" name="TextBox 4"/>
          <p:cNvSpPr txBox="1"/>
          <p:nvPr/>
        </p:nvSpPr>
        <p:spPr>
          <a:xfrm>
            <a:off x="173955" y="1197381"/>
            <a:ext cx="7333590" cy="2462213"/>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properties of shapes </a:t>
            </a:r>
            <a:endParaRPr lang="en-GB" u="sng">
              <a:solidFill>
                <a:srgbClr val="0070C0"/>
              </a:solidFill>
              <a:cs typeface="Arial"/>
            </a:endParaRPr>
          </a:p>
          <a:p>
            <a:r>
              <a:rPr lang="en-US" dirty="0"/>
              <a:t>Properties: words which describe what something is like i.e. it has four sides.  </a:t>
            </a:r>
            <a:endParaRPr lang="en-US">
              <a:cs typeface="Arial"/>
            </a:endParaRPr>
          </a:p>
          <a:p>
            <a:r>
              <a:rPr lang="en-US" dirty="0"/>
              <a:t>Surface: </a:t>
            </a:r>
            <a:r>
              <a:rPr lang="en-GB" dirty="0"/>
              <a:t>a set of points in two or three dimensions defining a space; a surface may be flat </a:t>
            </a:r>
            <a:r>
              <a:rPr lang="en-GB"/>
              <a:t>or curved.</a:t>
            </a:r>
            <a:endParaRPr lang="en-US">
              <a:cs typeface="Arial"/>
            </a:endParaRPr>
          </a:p>
          <a:p>
            <a:r>
              <a:rPr lang="en-US" dirty="0"/>
              <a:t>Faces: </a:t>
            </a:r>
            <a:r>
              <a:rPr lang="en-GB" dirty="0"/>
              <a:t>A face is a flat or curved surface on a 3D shape.</a:t>
            </a:r>
            <a:endParaRPr lang="en-US">
              <a:cs typeface="Arial"/>
            </a:endParaRPr>
          </a:p>
          <a:p>
            <a:r>
              <a:rPr lang="en-US" dirty="0"/>
              <a:t>Sides: </a:t>
            </a:r>
            <a:r>
              <a:rPr lang="en-GB" dirty="0"/>
              <a:t>One of the lines, straight or curved, which encloses a 2D shape. </a:t>
            </a:r>
            <a:endParaRPr lang="en-US">
              <a:cs typeface="Arial"/>
            </a:endParaRPr>
          </a:p>
          <a:p>
            <a:r>
              <a:rPr lang="en-US" dirty="0"/>
              <a:t>Edges: </a:t>
            </a:r>
            <a:r>
              <a:rPr lang="en-GB" dirty="0"/>
              <a:t>The edges are the lines where two faces meet. The vertices are the points where two or more edges meet. </a:t>
            </a:r>
            <a:endParaRPr lang="en-US">
              <a:cs typeface="Arial"/>
            </a:endParaRPr>
          </a:p>
          <a:p>
            <a:r>
              <a:rPr lang="en-US" dirty="0"/>
              <a:t>Vertices: </a:t>
            </a:r>
            <a:r>
              <a:rPr lang="en-GB" dirty="0"/>
              <a:t>A vertex is a corner where edges meet. The plural is vertices. </a:t>
            </a:r>
            <a:endParaRPr lang="en-US">
              <a:cs typeface="Arial"/>
            </a:endParaRPr>
          </a:p>
          <a:p>
            <a:r>
              <a:rPr lang="en-US" dirty="0"/>
              <a:t>Symmetry: </a:t>
            </a:r>
            <a:r>
              <a:rPr lang="en-GB" dirty="0"/>
              <a:t>A 2D shape is symmetrical if a line can be drawn through it and either side is a reflection of the other. The line is called a line of symmetry.</a:t>
            </a:r>
            <a:endParaRPr lang="en-US" dirty="0"/>
          </a:p>
        </p:txBody>
      </p:sp>
    </p:spTree>
    <p:extLst>
      <p:ext uri="{BB962C8B-B14F-4D97-AF65-F5344CB8AC3E}">
        <p14:creationId xmlns:p14="http://schemas.microsoft.com/office/powerpoint/2010/main" val="2539938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itle 1"/>
          <p:cNvSpPr txBox="1">
            <a:spLocks/>
          </p:cNvSpPr>
          <p:nvPr/>
        </p:nvSpPr>
        <p:spPr>
          <a:xfrm>
            <a:off x="264945" y="948400"/>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Year 3</a:t>
            </a:r>
          </a:p>
        </p:txBody>
      </p:sp>
      <p:sp>
        <p:nvSpPr>
          <p:cNvPr id="4" name="TextBox 3"/>
          <p:cNvSpPr txBox="1"/>
          <p:nvPr/>
        </p:nvSpPr>
        <p:spPr>
          <a:xfrm>
            <a:off x="264945" y="1913861"/>
            <a:ext cx="7333590" cy="1169551"/>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and place value</a:t>
            </a:r>
          </a:p>
          <a:p>
            <a:r>
              <a:rPr lang="en-US" dirty="0"/>
              <a:t>Ascending: smallest to largest (getting larger).</a:t>
            </a:r>
          </a:p>
          <a:p>
            <a:r>
              <a:rPr lang="en-US"/>
              <a:t>Descending</a:t>
            </a:r>
            <a:r>
              <a:rPr lang="en-US" dirty="0"/>
              <a:t> : largest to smallest (getting smaller).</a:t>
            </a:r>
          </a:p>
          <a:p>
            <a:r>
              <a:rPr lang="en-US" dirty="0"/>
              <a:t>Four operations: addition, subtraction, multiplication and division. </a:t>
            </a:r>
          </a:p>
          <a:p>
            <a:r>
              <a:rPr lang="en-US" dirty="0"/>
              <a:t>Decimals: parts of a whole number i.e.</a:t>
            </a:r>
            <a:r>
              <a:rPr lang="en-US"/>
              <a:t> 3.5.</a:t>
            </a:r>
            <a:endParaRPr lang="en-US">
              <a:cs typeface="Arial"/>
            </a:endParaRPr>
          </a:p>
        </p:txBody>
      </p:sp>
      <p:sp>
        <p:nvSpPr>
          <p:cNvPr id="5" name="TextBox 4"/>
          <p:cNvSpPr txBox="1"/>
          <p:nvPr/>
        </p:nvSpPr>
        <p:spPr>
          <a:xfrm>
            <a:off x="264945" y="3216492"/>
            <a:ext cx="7333590" cy="3323987"/>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addition and subtraction</a:t>
            </a:r>
          </a:p>
          <a:p>
            <a:r>
              <a:rPr lang="en-US" dirty="0"/>
              <a:t>Formal methods: ways of calculating an answer showing working out. </a:t>
            </a:r>
          </a:p>
          <a:p>
            <a:r>
              <a:rPr lang="en-US"/>
              <a:t>Column addition: a</a:t>
            </a:r>
            <a:r>
              <a:rPr lang="en-GB"/>
              <a:t>ddition by writing one number below the other and </a:t>
            </a:r>
            <a:r>
              <a:rPr lang="en-GB" dirty="0"/>
              <a:t>then adding one column at a time. </a:t>
            </a:r>
            <a:endParaRPr lang="en-US" dirty="0"/>
          </a:p>
          <a:p>
            <a:r>
              <a:rPr lang="en-US"/>
              <a:t>Column subtraction: similar to</a:t>
            </a:r>
            <a:r>
              <a:rPr lang="en-US" dirty="0"/>
              <a:t> column addition but subtracting the bottom number from the top number. </a:t>
            </a:r>
          </a:p>
          <a:p>
            <a:r>
              <a:rPr lang="en-US" dirty="0"/>
              <a:t>Bridging: a mental </a:t>
            </a:r>
            <a:r>
              <a:rPr lang="en-US" err="1"/>
              <a:t>maths</a:t>
            </a:r>
            <a:r>
              <a:rPr lang="en-US" dirty="0"/>
              <a:t> technique where you add numbers where the total is greater than 10. </a:t>
            </a:r>
          </a:p>
          <a:p>
            <a:r>
              <a:rPr lang="en-US" dirty="0"/>
              <a:t>Carry: if a number equals more than the place value given, it must be carried over to the next column. </a:t>
            </a:r>
          </a:p>
          <a:p>
            <a:r>
              <a:rPr lang="en-US" dirty="0"/>
              <a:t>Regroup:  </a:t>
            </a:r>
            <a:r>
              <a:rPr lang="en-GB" dirty="0"/>
              <a:t>Regrouping in math is when you make groups of ten when performing operations such as addition or subtraction.</a:t>
            </a:r>
            <a:endParaRPr lang="en-US" dirty="0"/>
          </a:p>
          <a:p>
            <a:r>
              <a:rPr lang="en-US" dirty="0"/>
              <a:t>‘Frog’ (counting on): a technique where you use a number line to find the difference where the numbers are close together i.e. 26 and 34. You would start at 26 and count on until you reach 34 to get your answer. </a:t>
            </a:r>
          </a:p>
        </p:txBody>
      </p:sp>
      <p:sp>
        <p:nvSpPr>
          <p:cNvPr id="6" name="TextBox 5"/>
          <p:cNvSpPr txBox="1"/>
          <p:nvPr/>
        </p:nvSpPr>
        <p:spPr>
          <a:xfrm>
            <a:off x="264945" y="6673559"/>
            <a:ext cx="7333590" cy="1815882"/>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multiplication and division</a:t>
            </a:r>
          </a:p>
          <a:p>
            <a:r>
              <a:rPr lang="en-GB" dirty="0">
                <a:solidFill>
                  <a:schemeClr val="tx1"/>
                </a:solidFill>
              </a:rPr>
              <a:t>Grid method: a written method used to teach children multiplication. It involves partitioning numbers into tens and units before they are multiplied.</a:t>
            </a:r>
          </a:p>
          <a:p>
            <a:r>
              <a:rPr lang="en-GB" dirty="0">
                <a:solidFill>
                  <a:schemeClr val="tx1"/>
                </a:solidFill>
              </a:rPr>
              <a:t>Positive integers: number to the right of a 0. </a:t>
            </a:r>
          </a:p>
          <a:p>
            <a:r>
              <a:rPr lang="en-US" dirty="0">
                <a:solidFill>
                  <a:schemeClr val="tx1"/>
                </a:solidFill>
              </a:rPr>
              <a:t>S</a:t>
            </a:r>
            <a:r>
              <a:rPr lang="en-GB" err="1">
                <a:solidFill>
                  <a:schemeClr val="tx1"/>
                </a:solidFill>
              </a:rPr>
              <a:t>caling</a:t>
            </a:r>
            <a:r>
              <a:rPr lang="en-GB" dirty="0">
                <a:solidFill>
                  <a:schemeClr val="tx1"/>
                </a:solidFill>
              </a:rPr>
              <a:t>: Act of measuring or arranging or adjusting according to a scale.</a:t>
            </a:r>
            <a:endParaRPr lang="en-GB" dirty="0">
              <a:solidFill>
                <a:schemeClr val="tx1"/>
              </a:solidFill>
              <a:cs typeface="Arial"/>
            </a:endParaRPr>
          </a:p>
          <a:p>
            <a:r>
              <a:rPr lang="en-US" dirty="0">
                <a:solidFill>
                  <a:schemeClr val="tx1"/>
                </a:solidFill>
              </a:rPr>
              <a:t>R</a:t>
            </a:r>
            <a:r>
              <a:rPr lang="en-GB" dirty="0">
                <a:solidFill>
                  <a:schemeClr val="tx1"/>
                </a:solidFill>
              </a:rPr>
              <a:t>repeated addition: a method to multiply by adding the number a set amount of time i.e. 3 x 4 = 3 + 3 + 3 + 3. </a:t>
            </a:r>
          </a:p>
          <a:p>
            <a:r>
              <a:rPr lang="en-US" dirty="0">
                <a:solidFill>
                  <a:schemeClr val="tx1"/>
                </a:solidFill>
              </a:rPr>
              <a:t>Product: the answer to a multiplication question i.e. the product of 2 and 4 is 8. </a:t>
            </a:r>
            <a:endParaRPr lang="en-GB" dirty="0">
              <a:solidFill>
                <a:schemeClr val="tx1"/>
              </a:solidFill>
            </a:endParaRPr>
          </a:p>
        </p:txBody>
      </p:sp>
      <p:sp>
        <p:nvSpPr>
          <p:cNvPr id="7" name="TextBox 6"/>
          <p:cNvSpPr txBox="1"/>
          <p:nvPr/>
        </p:nvSpPr>
        <p:spPr>
          <a:xfrm>
            <a:off x="264945" y="8622521"/>
            <a:ext cx="7333590" cy="52322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fractions</a:t>
            </a:r>
          </a:p>
          <a:p>
            <a:r>
              <a:rPr lang="en-GB">
                <a:cs typeface="Arial"/>
              </a:rPr>
              <a:t>No new vocabulary – see previous year groups</a:t>
            </a:r>
            <a:endParaRPr lang="en-GB">
              <a:ea typeface="+mn-lt"/>
              <a:cs typeface="+mn-lt"/>
            </a:endParaRPr>
          </a:p>
        </p:txBody>
      </p:sp>
    </p:spTree>
    <p:extLst>
      <p:ext uri="{BB962C8B-B14F-4D97-AF65-F5344CB8AC3E}">
        <p14:creationId xmlns:p14="http://schemas.microsoft.com/office/powerpoint/2010/main" val="3175801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p:cNvSpPr txBox="1"/>
          <p:nvPr/>
        </p:nvSpPr>
        <p:spPr>
          <a:xfrm>
            <a:off x="264945" y="1575674"/>
            <a:ext cx="7333590" cy="138499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Measurement</a:t>
            </a:r>
          </a:p>
          <a:p>
            <a:r>
              <a:rPr lang="en-US" dirty="0"/>
              <a:t>Roman numerals: </a:t>
            </a:r>
            <a:r>
              <a:rPr lang="en-GB" dirty="0"/>
              <a:t>the numbers that were used in ancient Rome. I = 1, V = 5, X = 10.</a:t>
            </a:r>
            <a:endParaRPr lang="en-US" dirty="0"/>
          </a:p>
          <a:p>
            <a:r>
              <a:rPr lang="en-US" dirty="0"/>
              <a:t>Perimeter: </a:t>
            </a:r>
            <a:r>
              <a:rPr lang="en-GB" dirty="0"/>
              <a:t>is the distance around a shape. Calculated by adding all sides together. </a:t>
            </a:r>
            <a:endParaRPr lang="en-US">
              <a:ea typeface="+mn-lt"/>
              <a:cs typeface="+mn-lt"/>
            </a:endParaRPr>
          </a:p>
          <a:p>
            <a:r>
              <a:rPr lang="en-US">
                <a:cs typeface="Arial"/>
              </a:rPr>
              <a:t>Digital clock: t</a:t>
            </a:r>
            <a:r>
              <a:rPr lang="en-GB">
                <a:cs typeface="Arial"/>
              </a:rPr>
              <a:t>his type of clock shows numbers to display the time in a digital format, such </a:t>
            </a:r>
            <a:r>
              <a:rPr lang="en-GB" dirty="0">
                <a:cs typeface="Arial"/>
              </a:rPr>
              <a:t>as on a watch, phone or an alarm clock.</a:t>
            </a:r>
            <a:endParaRPr lang="en-US" dirty="0">
              <a:cs typeface="Arial"/>
            </a:endParaRPr>
          </a:p>
          <a:p>
            <a:r>
              <a:rPr lang="en-US" dirty="0"/>
              <a:t>Scales: a tool in measuring mass.  </a:t>
            </a:r>
            <a:endParaRPr lang="en-GB" dirty="0"/>
          </a:p>
        </p:txBody>
      </p:sp>
      <p:sp>
        <p:nvSpPr>
          <p:cNvPr id="4" name="TextBox 3"/>
          <p:cNvSpPr txBox="1"/>
          <p:nvPr/>
        </p:nvSpPr>
        <p:spPr>
          <a:xfrm>
            <a:off x="264945" y="3205896"/>
            <a:ext cx="7333590" cy="289310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properties of shapes </a:t>
            </a:r>
          </a:p>
          <a:p>
            <a:r>
              <a:rPr lang="en-US"/>
              <a:t>Turn: </a:t>
            </a:r>
            <a:r>
              <a:rPr lang="en-GB"/>
              <a:t>A movement in a space, either Clockwise and Anti-Clockwise. A quarter turn is 90°, </a:t>
            </a:r>
            <a:r>
              <a:rPr lang="en-GB" dirty="0"/>
              <a:t>a half turn is 180°, a three-quarter turn is 270° and a full turn is 360°.</a:t>
            </a:r>
            <a:endParaRPr lang="en-US" dirty="0"/>
          </a:p>
          <a:p>
            <a:r>
              <a:rPr lang="en-US" dirty="0"/>
              <a:t>Right angle: </a:t>
            </a:r>
            <a:r>
              <a:rPr lang="en-GB" dirty="0"/>
              <a:t>an angle measuring exactly 90°. ... Right angles are represented with a square.</a:t>
            </a:r>
            <a:endParaRPr lang="en-US" dirty="0"/>
          </a:p>
          <a:p>
            <a:r>
              <a:rPr lang="en-US" dirty="0"/>
              <a:t>Acute angle: </a:t>
            </a:r>
            <a:r>
              <a:rPr lang="en-GB"/>
              <a:t>angles that are smaller than 90˚.</a:t>
            </a:r>
            <a:endParaRPr lang="en-US" dirty="0"/>
          </a:p>
          <a:p>
            <a:r>
              <a:rPr lang="en-US" dirty="0"/>
              <a:t>Obtuse angle: </a:t>
            </a:r>
            <a:r>
              <a:rPr lang="en-GB"/>
              <a:t>greater than 90˚ but smaller than 180 ˚.</a:t>
            </a:r>
            <a:endParaRPr lang="en-US" dirty="0"/>
          </a:p>
          <a:p>
            <a:r>
              <a:rPr lang="en-US" dirty="0"/>
              <a:t>Polygons: </a:t>
            </a:r>
            <a:r>
              <a:rPr lang="en-GB" dirty="0"/>
              <a:t>a flat two-dimensional shape with straight sides that are fully closed.</a:t>
            </a:r>
            <a:endParaRPr lang="en-US" dirty="0"/>
          </a:p>
          <a:p>
            <a:r>
              <a:rPr lang="en-US" dirty="0"/>
              <a:t>Regular shapes: </a:t>
            </a:r>
            <a:r>
              <a:rPr lang="en-GB" dirty="0"/>
              <a:t>a 2D shape where all (interior) angles and sides measure the same.</a:t>
            </a:r>
            <a:endParaRPr lang="en-US" dirty="0"/>
          </a:p>
          <a:p>
            <a:r>
              <a:rPr lang="en-US" dirty="0"/>
              <a:t>Irregular shapes : </a:t>
            </a:r>
            <a:r>
              <a:rPr lang="en-GB" dirty="0"/>
              <a:t>a shape which has sides and angles of any length and size. </a:t>
            </a:r>
            <a:r>
              <a:rPr lang="en-US" dirty="0"/>
              <a:t>Symmetrical: </a:t>
            </a:r>
            <a:r>
              <a:rPr lang="en-GB" dirty="0"/>
              <a:t>Something is symmetrical when it is the same on both sides. </a:t>
            </a:r>
            <a:endParaRPr lang="en-US" dirty="0"/>
          </a:p>
          <a:p>
            <a:r>
              <a:rPr lang="en-US" dirty="0"/>
              <a:t>Parallel: p</a:t>
            </a:r>
            <a:r>
              <a:rPr lang="en-GB" dirty="0"/>
              <a:t>arallel lines are always the same distance apart for their entire length. </a:t>
            </a:r>
            <a:r>
              <a:rPr lang="en-US"/>
              <a:t>Perpendicular:  p</a:t>
            </a:r>
            <a:r>
              <a:rPr lang="en-GB"/>
              <a:t>erpendicular lines cross each other at right angles.</a:t>
            </a:r>
            <a:endParaRPr lang="en-US"/>
          </a:p>
        </p:txBody>
      </p:sp>
      <p:sp>
        <p:nvSpPr>
          <p:cNvPr id="6" name="TextBox 5"/>
          <p:cNvSpPr txBox="1"/>
          <p:nvPr/>
        </p:nvSpPr>
        <p:spPr>
          <a:xfrm>
            <a:off x="264945" y="6226130"/>
            <a:ext cx="7333590" cy="1169551"/>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Statistics</a:t>
            </a:r>
          </a:p>
          <a:p>
            <a:r>
              <a:rPr lang="en-GB" dirty="0">
                <a:solidFill>
                  <a:schemeClr val="tx1"/>
                </a:solidFill>
              </a:rPr>
              <a:t>Scale: We use a scale to measure or quantify objects. For example on a pictogram one picture may be worth 2.  </a:t>
            </a:r>
            <a:endParaRPr lang="en-GB" dirty="0">
              <a:solidFill>
                <a:schemeClr val="tx1"/>
              </a:solidFill>
              <a:cs typeface="Arial"/>
            </a:endParaRPr>
          </a:p>
          <a:p>
            <a:r>
              <a:rPr lang="en-GB" dirty="0">
                <a:solidFill>
                  <a:schemeClr val="tx1"/>
                </a:solidFill>
              </a:rPr>
              <a:t>Bar charts: a visual representation of data that uses horizontal or vertical bars. </a:t>
            </a:r>
            <a:endParaRPr lang="en-GB">
              <a:solidFill>
                <a:schemeClr val="tx1"/>
              </a:solidFill>
              <a:cs typeface="Arial"/>
            </a:endParaRPr>
          </a:p>
          <a:p>
            <a:r>
              <a:rPr lang="en-GB" dirty="0">
                <a:solidFill>
                  <a:srgbClr val="0070C0"/>
                </a:solidFill>
              </a:rPr>
              <a:t> </a:t>
            </a:r>
          </a:p>
        </p:txBody>
      </p:sp>
    </p:spTree>
    <p:extLst>
      <p:ext uri="{BB962C8B-B14F-4D97-AF65-F5344CB8AC3E}">
        <p14:creationId xmlns:p14="http://schemas.microsoft.com/office/powerpoint/2010/main" val="1661734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Title 1"/>
          <p:cNvSpPr txBox="1">
            <a:spLocks/>
          </p:cNvSpPr>
          <p:nvPr/>
        </p:nvSpPr>
        <p:spPr>
          <a:xfrm>
            <a:off x="264945" y="1159553"/>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Year 4 </a:t>
            </a:r>
          </a:p>
        </p:txBody>
      </p:sp>
      <p:sp>
        <p:nvSpPr>
          <p:cNvPr id="4" name="TextBox 3"/>
          <p:cNvSpPr txBox="1"/>
          <p:nvPr/>
        </p:nvSpPr>
        <p:spPr>
          <a:xfrm>
            <a:off x="264945" y="2125013"/>
            <a:ext cx="7333590" cy="954107"/>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and place value</a:t>
            </a:r>
          </a:p>
          <a:p>
            <a:r>
              <a:rPr lang="en-US" dirty="0"/>
              <a:t>Estimation: </a:t>
            </a:r>
            <a:r>
              <a:rPr lang="en-GB" dirty="0"/>
              <a:t> roughly calculating or judging a number or value using known facts. </a:t>
            </a:r>
            <a:endParaRPr lang="en-US" dirty="0"/>
          </a:p>
          <a:p>
            <a:r>
              <a:rPr lang="en-US"/>
              <a:t>Rounding: r</a:t>
            </a:r>
            <a:r>
              <a:rPr lang="en-GB"/>
              <a:t>ounding means making a number simpler but keeping its value close to what it </a:t>
            </a:r>
            <a:r>
              <a:rPr lang="en-GB" dirty="0"/>
              <a:t>was</a:t>
            </a:r>
            <a:endParaRPr lang="en-US" dirty="0"/>
          </a:p>
        </p:txBody>
      </p:sp>
      <p:sp>
        <p:nvSpPr>
          <p:cNvPr id="5" name="TextBox 4"/>
          <p:cNvSpPr txBox="1"/>
          <p:nvPr/>
        </p:nvSpPr>
        <p:spPr>
          <a:xfrm>
            <a:off x="262731" y="3140279"/>
            <a:ext cx="7333590" cy="203132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addition and subtraction</a:t>
            </a:r>
          </a:p>
          <a:p>
            <a:r>
              <a:rPr lang="en-US" dirty="0"/>
              <a:t>Two-step problems: </a:t>
            </a:r>
            <a:r>
              <a:rPr lang="en-GB"/>
              <a:t>a word problem that requires two operations to solve it.</a:t>
            </a:r>
            <a:endParaRPr lang="en-US">
              <a:cs typeface="Arial"/>
            </a:endParaRPr>
          </a:p>
          <a:p>
            <a:r>
              <a:rPr lang="en-US" dirty="0"/>
              <a:t>Derived facts: </a:t>
            </a:r>
            <a:r>
              <a:rPr lang="en-GB" dirty="0"/>
              <a:t>division number sentences related to times tables knowledge. For example, 50 ÷ 5 = 10, 25 ÷ 5 = 5, and 10 ÷ 5 = 2 are all division facts of the five times table.</a:t>
            </a:r>
            <a:endParaRPr lang="en-US">
              <a:cs typeface="Arial"/>
            </a:endParaRPr>
          </a:p>
          <a:p>
            <a:r>
              <a:rPr lang="en-US"/>
              <a:t>Short division: often known as ‘bus stop’; </a:t>
            </a:r>
            <a:r>
              <a:rPr lang="en-GB" dirty="0"/>
              <a:t>a formal written method of dividing numbers. It's often used when dividing numbers with up to four digits by a one-digit number</a:t>
            </a:r>
            <a:endParaRPr lang="en-US">
              <a:cs typeface="Arial"/>
            </a:endParaRPr>
          </a:p>
          <a:p>
            <a:r>
              <a:rPr lang="en-US" dirty="0"/>
              <a:t>Short multiplication: </a:t>
            </a:r>
            <a:r>
              <a:rPr lang="en-GB" dirty="0"/>
              <a:t>where two numbers are being multiplied together and one of them is a single digit.</a:t>
            </a:r>
            <a:r>
              <a:rPr lang="en-US" dirty="0"/>
              <a:t> </a:t>
            </a:r>
            <a:endParaRPr lang="en-US">
              <a:cs typeface="Arial"/>
            </a:endParaRPr>
          </a:p>
          <a:p>
            <a:endParaRPr lang="en-GB" dirty="0"/>
          </a:p>
        </p:txBody>
      </p:sp>
      <p:sp>
        <p:nvSpPr>
          <p:cNvPr id="6" name="TextBox 5"/>
          <p:cNvSpPr txBox="1"/>
          <p:nvPr/>
        </p:nvSpPr>
        <p:spPr>
          <a:xfrm>
            <a:off x="262731" y="5261422"/>
            <a:ext cx="7333590" cy="2462213"/>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multiplication and division </a:t>
            </a:r>
          </a:p>
          <a:p>
            <a:r>
              <a:rPr lang="en-US"/>
              <a:t>Correspondence problems: </a:t>
            </a:r>
            <a:r>
              <a:rPr lang="en-US">
                <a:ea typeface="+mn-lt"/>
                <a:cs typeface="+mn-lt"/>
              </a:rPr>
              <a:t>problems where you must find all possible combinations of objects in a set, or in more than one set. For example, 'There are 3 tops and 4 skirts - how many different outfits can you make?'</a:t>
            </a:r>
            <a:endParaRPr lang="en-US">
              <a:cs typeface="Arial"/>
            </a:endParaRPr>
          </a:p>
          <a:p>
            <a:r>
              <a:rPr lang="en-US" dirty="0"/>
              <a:t>Associative law: </a:t>
            </a:r>
            <a:r>
              <a:rPr lang="en-GB" dirty="0"/>
              <a:t>when we add or multiply numbers it doesn't matter how we group them.</a:t>
            </a:r>
            <a:br>
              <a:rPr lang="en-GB" dirty="0"/>
            </a:br>
            <a:r>
              <a:rPr lang="en-GB" dirty="0"/>
              <a:t>This rule applies to numbers that are grouped within brackets, for example: 2 + (3 + 4) or 5 x (2 x 3). </a:t>
            </a:r>
            <a:endParaRPr lang="en-US" dirty="0"/>
          </a:p>
          <a:p>
            <a:r>
              <a:rPr lang="en-US"/>
              <a:t>Distributive law: </a:t>
            </a:r>
            <a:endParaRPr lang="en-US">
              <a:cs typeface="Arial"/>
            </a:endParaRPr>
          </a:p>
          <a:p>
            <a:r>
              <a:rPr lang="en-US" dirty="0"/>
              <a:t>This website helps to explain this in more detail: </a:t>
            </a:r>
            <a:r>
              <a:rPr lang="en-US" dirty="0">
                <a:hlinkClick r:id="rId2"/>
              </a:rPr>
              <a:t>https://www.theschoolrun.com/what-are-the-commutative-associative-and-distributive-property</a:t>
            </a:r>
            <a:r>
              <a:rPr lang="en-US" dirty="0"/>
              <a:t> </a:t>
            </a:r>
            <a:endParaRPr lang="en-GB" dirty="0"/>
          </a:p>
          <a:p>
            <a:endParaRPr lang="en-GB" dirty="0"/>
          </a:p>
        </p:txBody>
      </p:sp>
    </p:spTree>
    <p:extLst>
      <p:ext uri="{BB962C8B-B14F-4D97-AF65-F5344CB8AC3E}">
        <p14:creationId xmlns:p14="http://schemas.microsoft.com/office/powerpoint/2010/main" val="3440328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6" name="TextBox 5"/>
          <p:cNvSpPr txBox="1"/>
          <p:nvPr/>
        </p:nvSpPr>
        <p:spPr>
          <a:xfrm>
            <a:off x="265507" y="4118678"/>
            <a:ext cx="7333590" cy="1815882"/>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Measurement</a:t>
            </a:r>
          </a:p>
          <a:p>
            <a:r>
              <a:rPr lang="en-US" dirty="0"/>
              <a:t>Rectilinear: a shape which consists of straight lines and right angles</a:t>
            </a:r>
            <a:endParaRPr lang="en-US" dirty="0">
              <a:cs typeface="Arial"/>
            </a:endParaRPr>
          </a:p>
          <a:p>
            <a:r>
              <a:rPr lang="en-US" dirty="0"/>
              <a:t>Conversion: to change one value to another for example, minutes to hours or </a:t>
            </a:r>
            <a:r>
              <a:rPr lang="en-US" err="1"/>
              <a:t>litres</a:t>
            </a:r>
            <a:r>
              <a:rPr lang="en-US" dirty="0"/>
              <a:t> to </a:t>
            </a:r>
            <a:r>
              <a:rPr lang="en-US"/>
              <a:t>millilitres.</a:t>
            </a:r>
            <a:endParaRPr lang="en-US">
              <a:cs typeface="Arial"/>
            </a:endParaRPr>
          </a:p>
          <a:p>
            <a:r>
              <a:rPr lang="en-US"/>
              <a:t>Area: the amount of space inside the boundary of a 2D shape (length x width).</a:t>
            </a:r>
            <a:endParaRPr lang="en-US">
              <a:cs typeface="Arial"/>
            </a:endParaRPr>
          </a:p>
          <a:p>
            <a:r>
              <a:rPr lang="en-US"/>
              <a:t>Missing lengths: questions which require arithmetic to calculate the length of a missing </a:t>
            </a:r>
            <a:r>
              <a:rPr lang="en-US" dirty="0"/>
              <a:t>side before calculating area or perimeter. </a:t>
            </a:r>
            <a:endParaRPr lang="en-US" dirty="0">
              <a:cs typeface="Arial"/>
            </a:endParaRPr>
          </a:p>
          <a:p>
            <a:endParaRPr lang="en-GB" dirty="0"/>
          </a:p>
        </p:txBody>
      </p:sp>
      <p:sp>
        <p:nvSpPr>
          <p:cNvPr id="7" name="TextBox 6"/>
          <p:cNvSpPr txBox="1"/>
          <p:nvPr/>
        </p:nvSpPr>
        <p:spPr>
          <a:xfrm>
            <a:off x="264945" y="6112987"/>
            <a:ext cx="7333590" cy="1600438"/>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properties of shapes </a:t>
            </a:r>
          </a:p>
          <a:p>
            <a:r>
              <a:rPr lang="en-US" dirty="0"/>
              <a:t>Quadrilaterals: a polygon with four edges and four </a:t>
            </a:r>
            <a:r>
              <a:rPr lang="en-US"/>
              <a:t>verticies.</a:t>
            </a:r>
            <a:endParaRPr lang="en-US" dirty="0">
              <a:cs typeface="Arial"/>
            </a:endParaRPr>
          </a:p>
          <a:p>
            <a:r>
              <a:rPr lang="en-US" dirty="0"/>
              <a:t>Isosceles</a:t>
            </a:r>
            <a:r>
              <a:rPr lang="en-US"/>
              <a:t>: a triangle where two of the sides are the same length. </a:t>
            </a:r>
            <a:endParaRPr lang="en-US">
              <a:cs typeface="Arial"/>
            </a:endParaRPr>
          </a:p>
          <a:p>
            <a:r>
              <a:rPr lang="en-US"/>
              <a:t>Scalene: a triangle where </a:t>
            </a:r>
            <a:r>
              <a:rPr lang="en-US" dirty="0"/>
              <a:t>all of the sides are different lengths. </a:t>
            </a:r>
            <a:endParaRPr lang="en-US" dirty="0">
              <a:cs typeface="Arial"/>
            </a:endParaRPr>
          </a:p>
          <a:p>
            <a:r>
              <a:rPr lang="en-US"/>
              <a:t>Equilateral triangle: a triangle where </a:t>
            </a:r>
            <a:r>
              <a:rPr lang="en-US" dirty="0"/>
              <a:t>all of the sides are the same length.</a:t>
            </a:r>
            <a:endParaRPr lang="en-US" dirty="0">
              <a:cs typeface="Arial"/>
            </a:endParaRPr>
          </a:p>
          <a:p>
            <a:r>
              <a:rPr lang="en-US"/>
              <a:t>Regular polygon: a shape where all sides and angles are equal.</a:t>
            </a:r>
            <a:endParaRPr lang="en-US">
              <a:cs typeface="Arial"/>
            </a:endParaRPr>
          </a:p>
          <a:p>
            <a:r>
              <a:rPr lang="en-US"/>
              <a:t>Irregular polygon: a shape where all sides and angels are unequal. </a:t>
            </a:r>
            <a:endParaRPr lang="en-GB" dirty="0"/>
          </a:p>
        </p:txBody>
      </p:sp>
      <p:sp>
        <p:nvSpPr>
          <p:cNvPr id="10" name="TextBox 1">
            <a:extLst>
              <a:ext uri="{FF2B5EF4-FFF2-40B4-BE49-F238E27FC236}">
                <a16:creationId xmlns:a16="http://schemas.microsoft.com/office/drawing/2014/main" id="{24754DE0-D78B-4DCC-9B23-D383A52D1F24}"/>
              </a:ext>
            </a:extLst>
          </p:cNvPr>
          <p:cNvSpPr txBox="1"/>
          <p:nvPr/>
        </p:nvSpPr>
        <p:spPr>
          <a:xfrm>
            <a:off x="266340" y="1314892"/>
            <a:ext cx="7333590" cy="2677656"/>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r>
              <a:rPr lang="en-GB" u="sng" dirty="0">
                <a:solidFill>
                  <a:srgbClr val="0070C0"/>
                </a:solidFill>
              </a:rPr>
              <a:t>Number: fractions (including decimals)</a:t>
            </a:r>
          </a:p>
          <a:p>
            <a:r>
              <a:rPr lang="en-US" dirty="0">
                <a:solidFill>
                  <a:schemeClr val="tx1"/>
                </a:solidFill>
              </a:rPr>
              <a:t>E</a:t>
            </a:r>
            <a:r>
              <a:rPr lang="en-GB" err="1">
                <a:solidFill>
                  <a:schemeClr val="tx1"/>
                </a:solidFill>
              </a:rPr>
              <a:t>quivalent</a:t>
            </a:r>
            <a:r>
              <a:rPr lang="en-GB">
                <a:solidFill>
                  <a:schemeClr val="tx1"/>
                </a:solidFill>
              </a:rPr>
              <a:t> fractions: fractions which have the same value even though they may look </a:t>
            </a:r>
            <a:r>
              <a:rPr lang="en-GB" dirty="0">
                <a:solidFill>
                  <a:schemeClr val="tx1"/>
                </a:solidFill>
              </a:rPr>
              <a:t>different for example ½ and 2/4, they both equal 'half'.</a:t>
            </a:r>
            <a:endParaRPr lang="en-GB" dirty="0">
              <a:solidFill>
                <a:schemeClr val="tx1"/>
              </a:solidFill>
              <a:cs typeface="Arial"/>
            </a:endParaRPr>
          </a:p>
          <a:p>
            <a:r>
              <a:rPr lang="en-US">
                <a:solidFill>
                  <a:schemeClr val="tx1"/>
                </a:solidFill>
              </a:rPr>
              <a:t>Hundredths: a hundreth part of 1 (1/100).</a:t>
            </a:r>
            <a:endParaRPr lang="en-US">
              <a:solidFill>
                <a:schemeClr val="tx1"/>
              </a:solidFill>
              <a:cs typeface="Arial"/>
            </a:endParaRPr>
          </a:p>
          <a:p>
            <a:r>
              <a:rPr lang="en-US">
                <a:solidFill>
                  <a:schemeClr val="tx1"/>
                </a:solidFill>
              </a:rPr>
              <a:t>Converting: the process of changing a value from one to another. For example: changing </a:t>
            </a:r>
            <a:r>
              <a:rPr lang="en-US" dirty="0">
                <a:solidFill>
                  <a:schemeClr val="tx1"/>
                </a:solidFill>
              </a:rPr>
              <a:t>measurments from m to cm by dividing by 100. </a:t>
            </a:r>
            <a:endParaRPr lang="en-US">
              <a:solidFill>
                <a:schemeClr val="tx1"/>
              </a:solidFill>
              <a:cs typeface="Arial"/>
            </a:endParaRPr>
          </a:p>
          <a:p>
            <a:r>
              <a:rPr lang="en-US">
                <a:solidFill>
                  <a:schemeClr val="tx1"/>
                </a:solidFill>
              </a:rPr>
              <a:t>Calculating quantities: number sentences which have a given unit for example, volume, </a:t>
            </a:r>
            <a:r>
              <a:rPr lang="en-US" dirty="0">
                <a:solidFill>
                  <a:schemeClr val="tx1"/>
                </a:solidFill>
              </a:rPr>
              <a:t>mass, money etc. </a:t>
            </a:r>
            <a:endParaRPr lang="en-US" dirty="0">
              <a:solidFill>
                <a:schemeClr val="tx1"/>
              </a:solidFill>
              <a:cs typeface="Arial"/>
            </a:endParaRPr>
          </a:p>
          <a:p>
            <a:r>
              <a:rPr lang="en-US">
                <a:solidFill>
                  <a:schemeClr val="tx1"/>
                </a:solidFill>
              </a:rPr>
              <a:t>Non-unit fractions: also known as improper fractions where the number is greater than one </a:t>
            </a:r>
            <a:r>
              <a:rPr lang="en-US" dirty="0">
                <a:solidFill>
                  <a:schemeClr val="tx1"/>
                </a:solidFill>
              </a:rPr>
              <a:t>(the numerator is larger than the denominator) for example, 4/3. </a:t>
            </a:r>
            <a:endParaRPr lang="en-US" dirty="0">
              <a:solidFill>
                <a:schemeClr val="tx1"/>
              </a:solidFill>
              <a:cs typeface="Arial"/>
            </a:endParaRPr>
          </a:p>
          <a:p>
            <a:r>
              <a:rPr lang="en-US">
                <a:solidFill>
                  <a:schemeClr val="tx1"/>
                </a:solidFill>
              </a:rPr>
              <a:t>Decimal point: the point or the dot we use to separate the whole number from the </a:t>
            </a:r>
            <a:r>
              <a:rPr lang="en-US" dirty="0">
                <a:solidFill>
                  <a:schemeClr val="tx1"/>
                </a:solidFill>
              </a:rPr>
              <a:t>fractional part. For example, 0.5 is the decimal equivalnet of ½. </a:t>
            </a:r>
            <a:endParaRPr lang="en-GB" dirty="0">
              <a:solidFill>
                <a:schemeClr val="tx1"/>
              </a:solidFill>
              <a:cs typeface="Arial"/>
            </a:endParaRPr>
          </a:p>
        </p:txBody>
      </p:sp>
    </p:spTree>
    <p:extLst>
      <p:ext uri="{BB962C8B-B14F-4D97-AF65-F5344CB8AC3E}">
        <p14:creationId xmlns:p14="http://schemas.microsoft.com/office/powerpoint/2010/main" val="2568531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8" name="TextBox 7"/>
          <p:cNvSpPr txBox="1"/>
          <p:nvPr/>
        </p:nvSpPr>
        <p:spPr>
          <a:xfrm>
            <a:off x="221619" y="1444235"/>
            <a:ext cx="7333590" cy="203132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position and direction</a:t>
            </a:r>
          </a:p>
          <a:p>
            <a:r>
              <a:rPr lang="en-US"/>
              <a:t>First quadrant: the upper right-hand corner of the graph, the section where both X and Y are positive. </a:t>
            </a:r>
            <a:endParaRPr lang="en-US">
              <a:cs typeface="Arial"/>
            </a:endParaRPr>
          </a:p>
          <a:p>
            <a:r>
              <a:rPr lang="en-US"/>
              <a:t>Translation: moving a shape without rotating or flipping it.  Every point must move the same amount on a grid. </a:t>
            </a:r>
            <a:endParaRPr lang="en-US">
              <a:cs typeface="Arial"/>
            </a:endParaRPr>
          </a:p>
          <a:p>
            <a:r>
              <a:rPr lang="en-US"/>
              <a:t>Coordinates: a set of values which show the exact position on a grid for example, (A,6) or (3,6).</a:t>
            </a:r>
            <a:endParaRPr lang="en-US" dirty="0">
              <a:cs typeface="Arial"/>
            </a:endParaRPr>
          </a:p>
          <a:p>
            <a:r>
              <a:rPr lang="en-US"/>
              <a:t>Coordinate plotting: placing a point on a grid for example (3,6) you go along the x-axis 3 </a:t>
            </a:r>
            <a:r>
              <a:rPr lang="en-US" dirty="0"/>
              <a:t>and then up the y-axis 6 and place a dot or cross. </a:t>
            </a:r>
            <a:endParaRPr lang="en-GB" dirty="0"/>
          </a:p>
        </p:txBody>
      </p:sp>
      <p:sp>
        <p:nvSpPr>
          <p:cNvPr id="9" name="TextBox 8"/>
          <p:cNvSpPr txBox="1"/>
          <p:nvPr/>
        </p:nvSpPr>
        <p:spPr>
          <a:xfrm>
            <a:off x="221619" y="3652032"/>
            <a:ext cx="7333590" cy="1600438"/>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Statistics </a:t>
            </a:r>
          </a:p>
          <a:p>
            <a:r>
              <a:rPr lang="en-US"/>
              <a:t>Discrete data: data that can be counted and does not change for example, favourite colour </a:t>
            </a:r>
            <a:r>
              <a:rPr lang="en-US" dirty="0"/>
              <a:t>or number of students.</a:t>
            </a:r>
            <a:endParaRPr lang="en-US" dirty="0">
              <a:cs typeface="Arial"/>
            </a:endParaRPr>
          </a:p>
          <a:p>
            <a:r>
              <a:rPr lang="en-US"/>
              <a:t>Continuous data: data which can change over time for example, height or temperature. </a:t>
            </a:r>
            <a:endParaRPr lang="en-US">
              <a:cs typeface="Arial"/>
            </a:endParaRPr>
          </a:p>
          <a:p>
            <a:r>
              <a:rPr lang="en-US" dirty="0"/>
              <a:t>Graphical representation: the use of charts to visually display data for example, pie charts, </a:t>
            </a:r>
            <a:r>
              <a:rPr lang="en-US"/>
              <a:t>line graphs etc. </a:t>
            </a:r>
            <a:endParaRPr lang="en-US">
              <a:cs typeface="Arial"/>
            </a:endParaRPr>
          </a:p>
          <a:p>
            <a:r>
              <a:rPr lang="en-US"/>
              <a:t>Time graphs: graphs which show changes over time. </a:t>
            </a:r>
            <a:endParaRPr lang="en-GB"/>
          </a:p>
        </p:txBody>
      </p:sp>
    </p:spTree>
    <p:extLst>
      <p:ext uri="{BB962C8B-B14F-4D97-AF65-F5344CB8AC3E}">
        <p14:creationId xmlns:p14="http://schemas.microsoft.com/office/powerpoint/2010/main" val="1368963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itle 1"/>
          <p:cNvSpPr txBox="1">
            <a:spLocks/>
          </p:cNvSpPr>
          <p:nvPr/>
        </p:nvSpPr>
        <p:spPr>
          <a:xfrm>
            <a:off x="264945" y="1159553"/>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Year 5 </a:t>
            </a:r>
          </a:p>
        </p:txBody>
      </p:sp>
      <p:sp>
        <p:nvSpPr>
          <p:cNvPr id="4" name="TextBox 3"/>
          <p:cNvSpPr txBox="1"/>
          <p:nvPr/>
        </p:nvSpPr>
        <p:spPr>
          <a:xfrm>
            <a:off x="264945" y="2215330"/>
            <a:ext cx="7333590" cy="1600438"/>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a:solidFill>
                  <a:srgbClr val="0070C0"/>
                </a:solidFill>
              </a:rPr>
              <a:t>Number and place value</a:t>
            </a:r>
          </a:p>
          <a:p>
            <a:r>
              <a:rPr lang="en-US"/>
              <a:t>Through zero: calculations which go between negative and positive numbers, passing through 0. </a:t>
            </a:r>
          </a:p>
          <a:p>
            <a:r>
              <a:rPr lang="en-US"/>
              <a:t>Powers of 10: as many number 10s multiples as indicated for example </a:t>
            </a:r>
            <a:r>
              <a:rPr lang="en-US" dirty="0">
                <a:ea typeface="+mn-lt"/>
                <a:cs typeface="+mn-lt"/>
              </a:rPr>
              <a:t>10</a:t>
            </a:r>
            <a:r>
              <a:rPr lang="en-US" baseline="30000" dirty="0">
                <a:ea typeface="+mn-lt"/>
                <a:cs typeface="+mn-lt"/>
              </a:rPr>
              <a:t>4  </a:t>
            </a:r>
            <a:r>
              <a:rPr lang="en-US" baseline="30000" dirty="0"/>
              <a:t> </a:t>
            </a:r>
            <a:r>
              <a:rPr lang="en-US" dirty="0"/>
              <a:t>= 10 x 10 x 10 x 10.</a:t>
            </a:r>
            <a:endParaRPr lang="en-US">
              <a:cs typeface="Arial"/>
            </a:endParaRPr>
          </a:p>
          <a:p>
            <a:r>
              <a:rPr lang="en-US"/>
              <a:t>Linear number sequences: a number patterns which increases or decreases by the same </a:t>
            </a:r>
            <a:r>
              <a:rPr lang="en-US" dirty="0"/>
              <a:t>amount each time. </a:t>
            </a:r>
            <a:endParaRPr lang="en-US" dirty="0">
              <a:cs typeface="Arial"/>
            </a:endParaRPr>
          </a:p>
        </p:txBody>
      </p:sp>
      <p:sp>
        <p:nvSpPr>
          <p:cNvPr id="5" name="TextBox 4"/>
          <p:cNvSpPr txBox="1"/>
          <p:nvPr/>
        </p:nvSpPr>
        <p:spPr>
          <a:xfrm>
            <a:off x="264945" y="3964418"/>
            <a:ext cx="7333590" cy="52322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addition and subtraction</a:t>
            </a:r>
          </a:p>
          <a:p>
            <a:r>
              <a:rPr lang="en-GB">
                <a:cs typeface="Arial"/>
              </a:rPr>
              <a:t>No new vocabulary – see previous year groups </a:t>
            </a:r>
            <a:endParaRPr lang="en-GB">
              <a:ea typeface="+mn-lt"/>
              <a:cs typeface="+mn-lt"/>
            </a:endParaRPr>
          </a:p>
        </p:txBody>
      </p:sp>
      <p:sp>
        <p:nvSpPr>
          <p:cNvPr id="6" name="TextBox 5"/>
          <p:cNvSpPr txBox="1"/>
          <p:nvPr/>
        </p:nvSpPr>
        <p:spPr>
          <a:xfrm>
            <a:off x="262731" y="4604887"/>
            <a:ext cx="7333590" cy="289310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multiplication and division </a:t>
            </a:r>
          </a:p>
          <a:p>
            <a:r>
              <a:rPr lang="en-US">
                <a:solidFill>
                  <a:schemeClr val="tx1"/>
                </a:solidFill>
              </a:rPr>
              <a:t>M</a:t>
            </a:r>
            <a:r>
              <a:rPr lang="en-GB">
                <a:solidFill>
                  <a:schemeClr val="tx1"/>
                </a:solidFill>
              </a:rPr>
              <a:t>ultiples:  the product (answer) of one number multiplied by another. </a:t>
            </a:r>
            <a:endParaRPr lang="en-GB">
              <a:solidFill>
                <a:schemeClr val="tx1"/>
              </a:solidFill>
              <a:cs typeface="Arial"/>
            </a:endParaRPr>
          </a:p>
          <a:p>
            <a:r>
              <a:rPr lang="en-US" dirty="0">
                <a:solidFill>
                  <a:schemeClr val="tx1"/>
                </a:solidFill>
              </a:rPr>
              <a:t>F</a:t>
            </a:r>
            <a:r>
              <a:rPr lang="en-GB" dirty="0">
                <a:solidFill>
                  <a:schemeClr val="tx1"/>
                </a:solidFill>
              </a:rPr>
              <a:t>actors: </a:t>
            </a:r>
            <a:r>
              <a:rPr lang="en-GB" dirty="0">
                <a:solidFill>
                  <a:schemeClr val="tx1"/>
                </a:solidFill>
                <a:ea typeface="+mn-lt"/>
                <a:cs typeface="+mn-lt"/>
              </a:rPr>
              <a:t>a numbers which can be divided by another a certain number of times without a remainder. </a:t>
            </a:r>
          </a:p>
          <a:p>
            <a:r>
              <a:rPr lang="en-US" dirty="0">
                <a:solidFill>
                  <a:schemeClr val="tx1"/>
                </a:solidFill>
              </a:rPr>
              <a:t>P</a:t>
            </a:r>
            <a:r>
              <a:rPr lang="en-GB">
                <a:solidFill>
                  <a:schemeClr val="tx1"/>
                </a:solidFill>
              </a:rPr>
              <a:t>rime numbers: numbers which can only be divided by themselves and 1. </a:t>
            </a:r>
            <a:endParaRPr lang="en-GB">
              <a:solidFill>
                <a:schemeClr val="tx1"/>
              </a:solidFill>
              <a:cs typeface="Arial"/>
            </a:endParaRPr>
          </a:p>
          <a:p>
            <a:r>
              <a:rPr lang="en-US" dirty="0">
                <a:solidFill>
                  <a:schemeClr val="tx1"/>
                </a:solidFill>
              </a:rPr>
              <a:t>Composite numbers: numbers which are not prime numbers, they can be divided by other numbers. </a:t>
            </a:r>
            <a:endParaRPr lang="en-US">
              <a:solidFill>
                <a:schemeClr val="tx1"/>
              </a:solidFill>
              <a:cs typeface="Arial"/>
            </a:endParaRPr>
          </a:p>
          <a:p>
            <a:r>
              <a:rPr lang="en-US">
                <a:solidFill>
                  <a:schemeClr val="tx1"/>
                </a:solidFill>
              </a:rPr>
              <a:t>Prime factors: a factor that is a prime number, they can be multiplied to make the original </a:t>
            </a:r>
            <a:r>
              <a:rPr lang="en-US" dirty="0">
                <a:solidFill>
                  <a:schemeClr val="tx1"/>
                </a:solidFill>
              </a:rPr>
              <a:t>number. The prime factors of 60 = 5 x 3 x 2 x 2. </a:t>
            </a:r>
            <a:endParaRPr lang="en-US">
              <a:solidFill>
                <a:schemeClr val="tx1"/>
              </a:solidFill>
              <a:cs typeface="Arial"/>
            </a:endParaRPr>
          </a:p>
          <a:p>
            <a:r>
              <a:rPr lang="en-US" dirty="0">
                <a:solidFill>
                  <a:schemeClr val="tx1"/>
                </a:solidFill>
              </a:rPr>
              <a:t>Long multiplication: the process of multiplying 2, 3 or 4 digit numbers by another using a </a:t>
            </a:r>
            <a:r>
              <a:rPr lang="en-US">
                <a:solidFill>
                  <a:schemeClr val="tx1"/>
                </a:solidFill>
              </a:rPr>
              <a:t>written method. see calculation policy for further guidance. </a:t>
            </a:r>
            <a:endParaRPr lang="en-US">
              <a:solidFill>
                <a:schemeClr val="tx1"/>
              </a:solidFill>
              <a:cs typeface="Arial"/>
            </a:endParaRPr>
          </a:p>
          <a:p>
            <a:r>
              <a:rPr lang="en-US" dirty="0">
                <a:solidFill>
                  <a:schemeClr val="tx1"/>
                </a:solidFill>
              </a:rPr>
              <a:t>Square numbers: numbers which are multiplied by themselves for example 5</a:t>
            </a:r>
            <a:r>
              <a:rPr lang="en-US" baseline="30000" dirty="0">
                <a:solidFill>
                  <a:schemeClr val="tx1"/>
                </a:solidFill>
                <a:ea typeface="+mn-lt"/>
                <a:cs typeface="+mn-lt"/>
              </a:rPr>
              <a:t>2 = 5 x 5 = 25</a:t>
            </a:r>
            <a:endParaRPr lang="en-US" baseline="30000">
              <a:solidFill>
                <a:schemeClr val="tx1"/>
              </a:solidFill>
              <a:cs typeface="Arial"/>
            </a:endParaRPr>
          </a:p>
          <a:p>
            <a:r>
              <a:rPr lang="en-US">
                <a:solidFill>
                  <a:schemeClr val="tx1"/>
                </a:solidFill>
              </a:rPr>
              <a:t>Cubed numbers: a number which is multiplied by itself twice for example 5</a:t>
            </a:r>
            <a:r>
              <a:rPr lang="en-US" baseline="30000" dirty="0">
                <a:solidFill>
                  <a:schemeClr val="tx1"/>
                </a:solidFill>
                <a:ea typeface="+mn-lt"/>
                <a:cs typeface="+mn-lt"/>
              </a:rPr>
              <a:t>3 = 5 x 5 x 5 =125</a:t>
            </a:r>
            <a:endParaRPr lang="en-GB" dirty="0">
              <a:solidFill>
                <a:schemeClr val="tx1"/>
              </a:solidFill>
              <a:ea typeface="+mn-lt"/>
              <a:cs typeface="+mn-lt"/>
            </a:endParaRPr>
          </a:p>
        </p:txBody>
      </p:sp>
    </p:spTree>
    <p:extLst>
      <p:ext uri="{BB962C8B-B14F-4D97-AF65-F5344CB8AC3E}">
        <p14:creationId xmlns:p14="http://schemas.microsoft.com/office/powerpoint/2010/main" val="33209793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3D398818-0896-44AA-9888-E488F1EA288A}"/>
              </a:ext>
            </a:extLst>
          </p:cNvPr>
          <p:cNvSpPr txBox="1"/>
          <p:nvPr/>
        </p:nvSpPr>
        <p:spPr>
          <a:xfrm>
            <a:off x="265507" y="3670826"/>
            <a:ext cx="7333590" cy="1815882"/>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Measurement</a:t>
            </a:r>
          </a:p>
          <a:p>
            <a:r>
              <a:rPr lang="en-US" dirty="0"/>
              <a:t>Metric units:</a:t>
            </a:r>
            <a:r>
              <a:rPr lang="en-US" dirty="0">
                <a:ea typeface="+mn-lt"/>
                <a:cs typeface="+mn-lt"/>
              </a:rPr>
              <a:t> a decimal unit of measurement of the metric system (based on meters and </a:t>
            </a:r>
            <a:r>
              <a:rPr lang="en-US">
                <a:ea typeface="+mn-lt"/>
                <a:cs typeface="+mn-lt"/>
              </a:rPr>
              <a:t>kilograms and seconds).</a:t>
            </a:r>
            <a:endParaRPr lang="en-US">
              <a:cs typeface="Arial"/>
            </a:endParaRPr>
          </a:p>
          <a:p>
            <a:r>
              <a:rPr lang="en-US"/>
              <a:t>Imperial units: </a:t>
            </a:r>
            <a:r>
              <a:rPr lang="en-US">
                <a:ea typeface="+mn-lt"/>
                <a:cs typeface="+mn-lt"/>
              </a:rPr>
              <a:t>miles, feet and inches are old units of length. These are known as imperial </a:t>
            </a:r>
            <a:r>
              <a:rPr lang="en-US" dirty="0">
                <a:ea typeface="+mn-lt"/>
                <a:cs typeface="+mn-lt"/>
              </a:rPr>
              <a:t>units of length but are not now commonly used in </a:t>
            </a:r>
            <a:r>
              <a:rPr lang="en-US" err="1">
                <a:ea typeface="+mn-lt"/>
                <a:cs typeface="+mn-lt"/>
              </a:rPr>
              <a:t>maths</a:t>
            </a:r>
            <a:r>
              <a:rPr lang="en-US" dirty="0">
                <a:ea typeface="+mn-lt"/>
                <a:cs typeface="+mn-lt"/>
              </a:rPr>
              <a:t>. </a:t>
            </a:r>
          </a:p>
          <a:p>
            <a:r>
              <a:rPr lang="en-US"/>
              <a:t>Volume: </a:t>
            </a:r>
            <a:r>
              <a:rPr lang="en-US">
                <a:ea typeface="+mn-lt"/>
                <a:cs typeface="+mn-lt"/>
              </a:rPr>
              <a:t>the amount of space that a substance or object occupies, or that is enclosed </a:t>
            </a:r>
            <a:r>
              <a:rPr lang="en-US" dirty="0">
                <a:ea typeface="+mn-lt"/>
                <a:cs typeface="+mn-lt"/>
              </a:rPr>
              <a:t>within a container.</a:t>
            </a:r>
          </a:p>
          <a:p>
            <a:r>
              <a:rPr lang="en-US" dirty="0"/>
              <a:t>Composite rectilinear shapes: </a:t>
            </a:r>
            <a:r>
              <a:rPr lang="en-US">
                <a:ea typeface="+mn-lt"/>
                <a:cs typeface="+mn-lt"/>
              </a:rPr>
              <a:t>two or more rectangular shapes which are joined.</a:t>
            </a:r>
            <a:endParaRPr lang="en-US" dirty="0">
              <a:ea typeface="+mn-lt"/>
              <a:cs typeface="+mn-lt"/>
            </a:endParaRPr>
          </a:p>
        </p:txBody>
      </p:sp>
      <p:sp>
        <p:nvSpPr>
          <p:cNvPr id="4" name="TextBox 3">
            <a:extLst>
              <a:ext uri="{FF2B5EF4-FFF2-40B4-BE49-F238E27FC236}">
                <a16:creationId xmlns:a16="http://schemas.microsoft.com/office/drawing/2014/main" id="{395C3CCB-02AB-4EBF-9B3C-3578166C9C64}"/>
              </a:ext>
            </a:extLst>
          </p:cNvPr>
          <p:cNvSpPr txBox="1"/>
          <p:nvPr/>
        </p:nvSpPr>
        <p:spPr>
          <a:xfrm>
            <a:off x="264964" y="5665909"/>
            <a:ext cx="7333590" cy="138499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properties of shapes </a:t>
            </a:r>
          </a:p>
          <a:p>
            <a:r>
              <a:rPr lang="en-US" dirty="0"/>
              <a:t>Reflex angles: </a:t>
            </a:r>
            <a:r>
              <a:rPr lang="en-US" dirty="0">
                <a:ea typeface="+mn-lt"/>
                <a:cs typeface="+mn-lt"/>
              </a:rPr>
              <a:t>an angle greater than 180° and less than 360°.</a:t>
            </a:r>
            <a:endParaRPr lang="en-US">
              <a:cs typeface="Arial"/>
            </a:endParaRPr>
          </a:p>
          <a:p>
            <a:r>
              <a:rPr lang="en-US"/>
              <a:t>Protractor</a:t>
            </a:r>
            <a:r>
              <a:rPr lang="en-US" dirty="0"/>
              <a:t>: the tool used to measure angles.</a:t>
            </a:r>
            <a:endParaRPr lang="en-US" dirty="0">
              <a:cs typeface="Arial"/>
            </a:endParaRPr>
          </a:p>
          <a:p>
            <a:r>
              <a:rPr lang="en-US"/>
              <a:t>Drawing angles: using a protractor to draw a given angle.</a:t>
            </a:r>
            <a:endParaRPr lang="en-US">
              <a:cs typeface="Arial"/>
            </a:endParaRPr>
          </a:p>
          <a:p>
            <a:r>
              <a:rPr lang="en-US"/>
              <a:t>Measuring angles: using a protractor to </a:t>
            </a:r>
            <a:r>
              <a:rPr lang="en-US" dirty="0"/>
              <a:t>measure e a given angle. </a:t>
            </a:r>
            <a:endParaRPr lang="en-US">
              <a:cs typeface="Arial"/>
            </a:endParaRPr>
          </a:p>
          <a:p>
            <a:r>
              <a:rPr lang="en-US"/>
              <a:t>Missing angles: calculating angles which are missing on a line or around a point. </a:t>
            </a:r>
            <a:endParaRPr lang="en-GB"/>
          </a:p>
        </p:txBody>
      </p:sp>
      <p:sp>
        <p:nvSpPr>
          <p:cNvPr id="5" name="TextBox 4">
            <a:extLst>
              <a:ext uri="{FF2B5EF4-FFF2-40B4-BE49-F238E27FC236}">
                <a16:creationId xmlns:a16="http://schemas.microsoft.com/office/drawing/2014/main" id="{6A30F6F2-9248-40EE-A262-9A1264EB30AA}"/>
              </a:ext>
            </a:extLst>
          </p:cNvPr>
          <p:cNvSpPr txBox="1"/>
          <p:nvPr/>
        </p:nvSpPr>
        <p:spPr>
          <a:xfrm>
            <a:off x="260607" y="7232623"/>
            <a:ext cx="7333590" cy="52322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position and direction</a:t>
            </a:r>
          </a:p>
          <a:p>
            <a:r>
              <a:rPr lang="en-GB" dirty="0">
                <a:ea typeface="+mn-lt"/>
                <a:cs typeface="+mn-lt"/>
              </a:rPr>
              <a:t>No new vocabulary – see previous year groups </a:t>
            </a:r>
          </a:p>
        </p:txBody>
      </p:sp>
      <p:sp>
        <p:nvSpPr>
          <p:cNvPr id="6" name="TextBox 5">
            <a:extLst>
              <a:ext uri="{FF2B5EF4-FFF2-40B4-BE49-F238E27FC236}">
                <a16:creationId xmlns:a16="http://schemas.microsoft.com/office/drawing/2014/main" id="{83E1B133-76AE-47B5-8C9C-034581453BA6}"/>
              </a:ext>
            </a:extLst>
          </p:cNvPr>
          <p:cNvSpPr txBox="1"/>
          <p:nvPr/>
        </p:nvSpPr>
        <p:spPr>
          <a:xfrm>
            <a:off x="262731" y="7934330"/>
            <a:ext cx="7333590" cy="52322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Statistics </a:t>
            </a:r>
          </a:p>
          <a:p>
            <a:r>
              <a:rPr lang="en-GB">
                <a:ea typeface="+mn-lt"/>
                <a:cs typeface="+mn-lt"/>
              </a:rPr>
              <a:t>No new vocabulary – see previous year groups </a:t>
            </a:r>
          </a:p>
        </p:txBody>
      </p:sp>
      <p:sp>
        <p:nvSpPr>
          <p:cNvPr id="7" name="TextBox 1">
            <a:extLst>
              <a:ext uri="{FF2B5EF4-FFF2-40B4-BE49-F238E27FC236}">
                <a16:creationId xmlns:a16="http://schemas.microsoft.com/office/drawing/2014/main" id="{589E1703-63A6-4C3B-8025-C394DAC5BC3B}"/>
              </a:ext>
            </a:extLst>
          </p:cNvPr>
          <p:cNvSpPr txBox="1"/>
          <p:nvPr/>
        </p:nvSpPr>
        <p:spPr>
          <a:xfrm>
            <a:off x="262731" y="1249215"/>
            <a:ext cx="7333590" cy="2246769"/>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dk1"/>
                </a:solidFill>
                <a:latin typeface="+mn-lt"/>
                <a:ea typeface="+mn-ea"/>
                <a:cs typeface="+mn-cs"/>
                <a:sym typeface="Arial"/>
              </a:defRPr>
            </a:lvl9pPr>
          </a:lstStyle>
          <a:p>
            <a:r>
              <a:rPr lang="en-GB" u="sng" dirty="0">
                <a:solidFill>
                  <a:srgbClr val="0070C0"/>
                </a:solidFill>
              </a:rPr>
              <a:t>Number: fractions (including decimals and percentages)</a:t>
            </a:r>
          </a:p>
          <a:p>
            <a:r>
              <a:rPr lang="en-US"/>
              <a:t>Mixed numbers: </a:t>
            </a:r>
            <a:r>
              <a:rPr lang="en-US">
                <a:ea typeface="+mn-lt"/>
                <a:cs typeface="+mn-lt"/>
              </a:rPr>
              <a:t>a</a:t>
            </a:r>
            <a:r>
              <a:rPr lang="en-US" dirty="0"/>
              <a:t> </a:t>
            </a:r>
            <a:r>
              <a:rPr lang="en-GB">
                <a:ea typeface="+mn-lt"/>
                <a:cs typeface="+mn-lt"/>
              </a:rPr>
              <a:t>mixed number is a number consisting of a whole number and a proper </a:t>
            </a:r>
            <a:r>
              <a:rPr lang="en-GB" dirty="0">
                <a:ea typeface="+mn-lt"/>
                <a:cs typeface="+mn-lt"/>
              </a:rPr>
              <a:t>fraction.</a:t>
            </a:r>
          </a:p>
          <a:p>
            <a:r>
              <a:rPr lang="en-US"/>
              <a:t>Improper fractions</a:t>
            </a:r>
            <a:r>
              <a:rPr lang="en-US">
                <a:ea typeface="+mn-lt"/>
                <a:cs typeface="+mn-lt"/>
              </a:rPr>
              <a:t>: a fraction whose numerator is equal to, larger than, or of equal or </a:t>
            </a:r>
            <a:r>
              <a:rPr lang="en-US" dirty="0">
                <a:ea typeface="+mn-lt"/>
                <a:cs typeface="+mn-lt"/>
              </a:rPr>
              <a:t>higher degree than the denominator.</a:t>
            </a:r>
            <a:endParaRPr lang="en-US">
              <a:cs typeface="Arial"/>
            </a:endParaRPr>
          </a:p>
          <a:p>
            <a:r>
              <a:rPr lang="en-US" dirty="0"/>
              <a:t>Multiplying proper fractions: for example ½ x 4. The denominator stays the same, the numerator is multiplied ½ x 4 = 4/2 = 2. </a:t>
            </a:r>
            <a:endParaRPr lang="en-US">
              <a:cs typeface="Arial"/>
            </a:endParaRPr>
          </a:p>
          <a:p>
            <a:r>
              <a:rPr lang="en-US"/>
              <a:t>Percent: a specific amount in or for every hundred</a:t>
            </a:r>
            <a:r>
              <a:rPr lang="en-US" dirty="0"/>
              <a:t> I.e. 20% = 20/100</a:t>
            </a:r>
            <a:endParaRPr lang="en-US">
              <a:cs typeface="Arial"/>
            </a:endParaRPr>
          </a:p>
          <a:p>
            <a:r>
              <a:rPr lang="en-US" dirty="0"/>
              <a:t>Three decimal places: the position of a digit after the decimal point, in</a:t>
            </a:r>
            <a:r>
              <a:rPr lang="en-US" dirty="0">
                <a:ea typeface="+mn-lt"/>
                <a:cs typeface="+mn-lt"/>
              </a:rPr>
              <a:t> 0.025, 5 is in the third decimal place. </a:t>
            </a:r>
            <a:endParaRPr lang="en-US" dirty="0"/>
          </a:p>
        </p:txBody>
      </p:sp>
    </p:spTree>
    <p:extLst>
      <p:ext uri="{BB962C8B-B14F-4D97-AF65-F5344CB8AC3E}">
        <p14:creationId xmlns:p14="http://schemas.microsoft.com/office/powerpoint/2010/main" val="3957120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itle 1"/>
          <p:cNvSpPr txBox="1">
            <a:spLocks/>
          </p:cNvSpPr>
          <p:nvPr/>
        </p:nvSpPr>
        <p:spPr>
          <a:xfrm>
            <a:off x="264945" y="1159553"/>
            <a:ext cx="4307055" cy="965461"/>
          </a:xfrm>
          <a:prstGeom prst="rect">
            <a:avLst/>
          </a:prstGeom>
          <a:noFill/>
          <a:ln>
            <a:noFill/>
          </a:ln>
        </p:spPr>
        <p:txBody>
          <a:bodyPr spcFirstLastPara="1" wrap="square" lIns="91425" tIns="91425" rIns="91425" bIns="91425" anchor="t" anchorCtr="0"/>
          <a:lstStyle>
            <a:defPPr marR="0" lvl="0" algn="l" rtl="0">
              <a:lnSpc>
                <a:spcPct val="100000"/>
              </a:lnSpc>
              <a:spcBef>
                <a:spcPts val="0"/>
              </a:spcBef>
              <a:spcAft>
                <a:spcPts val="0"/>
              </a:spcAft>
            </a:defPPr>
            <a:lvl1pPr marR="0" lvl="0" algn="ctr" rtl="0" eaLnBrk="1" hangingPunct="1">
              <a:lnSpc>
                <a:spcPct val="100000"/>
              </a:lnSpc>
              <a:spcBef>
                <a:spcPts val="0"/>
              </a:spcBef>
              <a:spcAft>
                <a:spcPts val="0"/>
              </a:spcAft>
              <a:buClr>
                <a:schemeClr val="dk1"/>
              </a:buClr>
              <a:buSzPts val="2800"/>
              <a:buFont typeface="Arial"/>
              <a:buNone/>
              <a:defRPr sz="2200" b="1" i="0" u="none" strike="noStrike" cap="none">
                <a:solidFill>
                  <a:schemeClr val="bg1"/>
                </a:solidFill>
                <a:latin typeface="Arial"/>
                <a:ea typeface="Arial"/>
                <a:cs typeface="Arial"/>
                <a:sym typeface="Arial"/>
              </a:defRPr>
            </a:lvl1pPr>
            <a:lvl2pPr marR="0" lvl="1"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eaLnBrk="1" hangingPunct="1">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l"/>
            <a:r>
              <a:rPr lang="en-GB" sz="5400" dirty="0">
                <a:solidFill>
                  <a:srgbClr val="0070C0"/>
                </a:solidFill>
              </a:rPr>
              <a:t>Year 6 </a:t>
            </a:r>
          </a:p>
        </p:txBody>
      </p:sp>
      <p:sp>
        <p:nvSpPr>
          <p:cNvPr id="4" name="TextBox 3"/>
          <p:cNvSpPr txBox="1"/>
          <p:nvPr/>
        </p:nvSpPr>
        <p:spPr>
          <a:xfrm>
            <a:off x="265507" y="2125014"/>
            <a:ext cx="7333590" cy="52322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u="sng" dirty="0">
                <a:solidFill>
                  <a:srgbClr val="0070C0"/>
                </a:solidFill>
              </a:rPr>
              <a:t>Number and place value</a:t>
            </a:r>
          </a:p>
          <a:p>
            <a:r>
              <a:rPr lang="en-GB" dirty="0"/>
              <a:t>No new vocabulary – see previous year groups </a:t>
            </a:r>
          </a:p>
        </p:txBody>
      </p:sp>
      <p:sp>
        <p:nvSpPr>
          <p:cNvPr id="5" name="TextBox 4"/>
          <p:cNvSpPr txBox="1"/>
          <p:nvPr/>
        </p:nvSpPr>
        <p:spPr>
          <a:xfrm>
            <a:off x="265507" y="2794052"/>
            <a:ext cx="7333590" cy="203132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four operations </a:t>
            </a:r>
          </a:p>
          <a:p>
            <a:r>
              <a:rPr lang="en-US" dirty="0"/>
              <a:t>Mixed operations: questions which require more than one operation I.e. 3 x 6 + 78. </a:t>
            </a:r>
            <a:endParaRPr lang="en-US">
              <a:cs typeface="Arial"/>
            </a:endParaRPr>
          </a:p>
          <a:p>
            <a:r>
              <a:rPr lang="en-US"/>
              <a:t>Common multiples: </a:t>
            </a:r>
            <a:r>
              <a:rPr lang="en-US">
                <a:ea typeface="+mn-lt"/>
                <a:cs typeface="+mn-lt"/>
              </a:rPr>
              <a:t>a multiple that is common to two or more numbers.</a:t>
            </a:r>
            <a:endParaRPr lang="en-US">
              <a:cs typeface="Arial"/>
            </a:endParaRPr>
          </a:p>
          <a:p>
            <a:r>
              <a:rPr lang="en-US"/>
              <a:t>Common factors: </a:t>
            </a:r>
            <a:r>
              <a:rPr lang="en-US">
                <a:ea typeface="+mn-lt"/>
                <a:cs typeface="+mn-lt"/>
              </a:rPr>
              <a:t>a common factor is a number that can be divided into two different </a:t>
            </a:r>
            <a:r>
              <a:rPr lang="en-US" dirty="0">
                <a:ea typeface="+mn-lt"/>
                <a:cs typeface="+mn-lt"/>
              </a:rPr>
              <a:t>numbers, without leaving a remainder. ·</a:t>
            </a:r>
            <a:r>
              <a:rPr lang="en-US" dirty="0"/>
              <a:t> </a:t>
            </a:r>
            <a:endParaRPr lang="en-US">
              <a:cs typeface="Arial"/>
            </a:endParaRPr>
          </a:p>
          <a:p>
            <a:r>
              <a:rPr lang="en-US"/>
              <a:t>Order of operations (BIDMAS): </a:t>
            </a:r>
            <a:r>
              <a:rPr lang="en-US">
                <a:ea typeface="+mn-lt"/>
                <a:cs typeface="+mn-lt"/>
              </a:rPr>
              <a:t>the rules that say which calculation comes first in an </a:t>
            </a:r>
            <a:r>
              <a:rPr lang="en-US" dirty="0">
                <a:ea typeface="+mn-lt"/>
                <a:cs typeface="+mn-lt"/>
              </a:rPr>
              <a:t>expression (Brackets, Indices, Division, Multiplication, Addition, Subtraction). </a:t>
            </a:r>
            <a:endParaRPr lang="en-US">
              <a:cs typeface="Arial"/>
            </a:endParaRPr>
          </a:p>
          <a:p>
            <a:r>
              <a:rPr lang="en-US" dirty="0"/>
              <a:t>Degrees of accuracy: </a:t>
            </a:r>
            <a:r>
              <a:rPr lang="en-US" dirty="0">
                <a:ea typeface="+mn-lt"/>
                <a:cs typeface="+mn-lt"/>
              </a:rPr>
              <a:t>a measure of how close and correct a stated value. is to the actual, </a:t>
            </a:r>
            <a:r>
              <a:rPr lang="en-US">
                <a:ea typeface="+mn-lt"/>
                <a:cs typeface="+mn-lt"/>
              </a:rPr>
              <a:t>real value being described.</a:t>
            </a:r>
          </a:p>
        </p:txBody>
      </p:sp>
      <p:sp>
        <p:nvSpPr>
          <p:cNvPr id="7" name="TextBox 6"/>
          <p:cNvSpPr txBox="1"/>
          <p:nvPr/>
        </p:nvSpPr>
        <p:spPr>
          <a:xfrm>
            <a:off x="265507" y="5020632"/>
            <a:ext cx="7333590" cy="203132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Number: fractions</a:t>
            </a:r>
          </a:p>
          <a:p>
            <a:r>
              <a:rPr lang="en-US" dirty="0">
                <a:solidFill>
                  <a:schemeClr val="tx1"/>
                </a:solidFill>
              </a:rPr>
              <a:t>M</a:t>
            </a:r>
            <a:r>
              <a:rPr lang="en-GB">
                <a:solidFill>
                  <a:schemeClr val="tx1"/>
                </a:solidFill>
              </a:rPr>
              <a:t>ultiply single pairs of proper fractions:</a:t>
            </a:r>
            <a:r>
              <a:rPr lang="en-GB">
                <a:solidFill>
                  <a:schemeClr val="tx1"/>
                </a:solidFill>
                <a:ea typeface="+mn-lt"/>
                <a:cs typeface="+mn-lt"/>
              </a:rPr>
              <a:t> t</a:t>
            </a:r>
            <a:r>
              <a:rPr lang="en-GB">
                <a:ea typeface="+mn-lt"/>
                <a:cs typeface="+mn-lt"/>
              </a:rPr>
              <a:t>he</a:t>
            </a:r>
            <a:r>
              <a:rPr lang="en-GB" dirty="0">
                <a:ea typeface="+mn-lt"/>
                <a:cs typeface="+mn-lt"/>
              </a:rPr>
              <a:t> first step when multiplying fractions is to multiply the two numerators. The second step is to multiply the two denominators. Finally, simplify the new fractions. The fractions can also be simplified before multiplying by factoring out common factors in the numerator and denominator.</a:t>
            </a:r>
            <a:endParaRPr lang="en-GB">
              <a:solidFill>
                <a:schemeClr val="tx1"/>
              </a:solidFill>
              <a:cs typeface="Arial"/>
            </a:endParaRPr>
          </a:p>
          <a:p>
            <a:r>
              <a:rPr lang="en-US">
                <a:solidFill>
                  <a:schemeClr val="tx1"/>
                </a:solidFill>
              </a:rPr>
              <a:t>D</a:t>
            </a:r>
            <a:r>
              <a:rPr lang="en-GB">
                <a:solidFill>
                  <a:schemeClr val="tx1"/>
                </a:solidFill>
              </a:rPr>
              <a:t>ivide</a:t>
            </a:r>
            <a:r>
              <a:rPr lang="en-GB" dirty="0">
                <a:solidFill>
                  <a:schemeClr val="tx1"/>
                </a:solidFill>
              </a:rPr>
              <a:t> proper fractions: </a:t>
            </a:r>
            <a:r>
              <a:rPr lang="en-GB" dirty="0">
                <a:solidFill>
                  <a:schemeClr val="tx1"/>
                </a:solidFill>
                <a:ea typeface="+mn-lt"/>
                <a:cs typeface="+mn-lt"/>
              </a:rPr>
              <a:t>d</a:t>
            </a:r>
            <a:r>
              <a:rPr lang="en-GB" dirty="0">
                <a:ea typeface="+mn-lt"/>
                <a:cs typeface="+mn-lt"/>
              </a:rPr>
              <a:t>ividing two fractions is the same as multiplying the first fraction by the reciprocal of the second fraction. The first step to dividing fractions is to find the reciprocal (reverse the numerator and denominator) of the second fraction. Next, multiply the two numerators. Then, multiply the two denominators.</a:t>
            </a:r>
            <a:endParaRPr lang="en-GB" dirty="0">
              <a:solidFill>
                <a:schemeClr val="tx1"/>
              </a:solidFill>
            </a:endParaRPr>
          </a:p>
        </p:txBody>
      </p:sp>
    </p:spTree>
    <p:extLst>
      <p:ext uri="{BB962C8B-B14F-4D97-AF65-F5344CB8AC3E}">
        <p14:creationId xmlns:p14="http://schemas.microsoft.com/office/powerpoint/2010/main" val="1738544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7E1303A3-E50B-4A54-B6B1-950C6C0D491C}"/>
              </a:ext>
            </a:extLst>
          </p:cNvPr>
          <p:cNvSpPr txBox="1"/>
          <p:nvPr/>
        </p:nvSpPr>
        <p:spPr>
          <a:xfrm>
            <a:off x="337716" y="1243757"/>
            <a:ext cx="7333590" cy="2677656"/>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Ratio and proportion </a:t>
            </a:r>
          </a:p>
          <a:p>
            <a:r>
              <a:rPr lang="en-US">
                <a:solidFill>
                  <a:schemeClr val="tx1"/>
                </a:solidFill>
              </a:rPr>
              <a:t>Ratio</a:t>
            </a:r>
            <a:r>
              <a:rPr lang="en-GB">
                <a:solidFill>
                  <a:schemeClr val="tx1"/>
                </a:solidFill>
              </a:rPr>
              <a:t>: </a:t>
            </a:r>
            <a:r>
              <a:rPr lang="en-GB">
                <a:solidFill>
                  <a:schemeClr val="tx1"/>
                </a:solidFill>
                <a:ea typeface="+mn-lt"/>
                <a:cs typeface="+mn-lt"/>
              </a:rPr>
              <a:t>the quantitative relation between two amounts showing the number of times one </a:t>
            </a:r>
            <a:r>
              <a:rPr lang="en-GB" dirty="0">
                <a:solidFill>
                  <a:schemeClr val="tx1"/>
                </a:solidFill>
                <a:ea typeface="+mn-lt"/>
                <a:cs typeface="+mn-lt"/>
              </a:rPr>
              <a:t>value contains or is contained within the other. For example: There were 10 girls and 20 boys. The ratio of girls to boys is 1:2. </a:t>
            </a:r>
          </a:p>
          <a:p>
            <a:r>
              <a:rPr lang="en-US">
                <a:solidFill>
                  <a:schemeClr val="tx1"/>
                </a:solidFill>
              </a:rPr>
              <a:t>Proportion</a:t>
            </a:r>
            <a:r>
              <a:rPr lang="en-GB">
                <a:solidFill>
                  <a:schemeClr val="tx1"/>
                </a:solidFill>
              </a:rPr>
              <a:t>: </a:t>
            </a:r>
            <a:r>
              <a:rPr lang="en-GB">
                <a:solidFill>
                  <a:schemeClr val="tx1"/>
                </a:solidFill>
                <a:ea typeface="+mn-lt"/>
                <a:cs typeface="+mn-lt"/>
              </a:rPr>
              <a:t>proportion is a mathematical comparison between two numbers. According to </a:t>
            </a:r>
            <a:r>
              <a:rPr lang="en-GB" dirty="0">
                <a:solidFill>
                  <a:schemeClr val="tx1"/>
                </a:solidFill>
                <a:ea typeface="+mn-lt"/>
                <a:cs typeface="+mn-lt"/>
              </a:rPr>
              <a:t>proportion, if two sets of given numbers are increasing or decreasing in the same ratio, then the ratios are said to be directly proportional to each other. </a:t>
            </a:r>
            <a:endParaRPr lang="en-GB">
              <a:solidFill>
                <a:schemeClr val="tx1"/>
              </a:solidFill>
              <a:cs typeface="Arial"/>
            </a:endParaRPr>
          </a:p>
          <a:p>
            <a:r>
              <a:rPr lang="en-US" dirty="0">
                <a:solidFill>
                  <a:schemeClr val="tx1"/>
                </a:solidFill>
              </a:rPr>
              <a:t>R</a:t>
            </a:r>
            <a:r>
              <a:rPr lang="en-GB" dirty="0">
                <a:solidFill>
                  <a:schemeClr val="tx1"/>
                </a:solidFill>
              </a:rPr>
              <a:t>elative sizes: </a:t>
            </a:r>
            <a:r>
              <a:rPr lang="en-GB" dirty="0">
                <a:solidFill>
                  <a:schemeClr val="tx1"/>
                </a:solidFill>
                <a:ea typeface="+mn-lt"/>
                <a:cs typeface="+mn-lt"/>
              </a:rPr>
              <a:t>the size of one number is comparison to the size of another number or numbers.</a:t>
            </a:r>
            <a:endParaRPr lang="en-GB">
              <a:solidFill>
                <a:schemeClr val="tx1"/>
              </a:solidFill>
              <a:cs typeface="Arial"/>
            </a:endParaRPr>
          </a:p>
          <a:p>
            <a:r>
              <a:rPr lang="en-US">
                <a:solidFill>
                  <a:schemeClr val="tx1"/>
                </a:solidFill>
              </a:rPr>
              <a:t>Scale factor: </a:t>
            </a:r>
            <a:r>
              <a:rPr lang="en-US">
                <a:solidFill>
                  <a:schemeClr val="tx1"/>
                </a:solidFill>
                <a:ea typeface="+mn-lt"/>
                <a:cs typeface="+mn-lt"/>
              </a:rPr>
              <a:t>when describing an </a:t>
            </a:r>
            <a:r>
              <a:rPr lang="en-US" dirty="0">
                <a:solidFill>
                  <a:schemeClr val="tx1"/>
                </a:solidFill>
                <a:ea typeface="+mn-lt"/>
                <a:cs typeface="+mn-lt"/>
              </a:rPr>
              <a:t>enlargement you must state by how much the shape has been enlarged. This is called the scale factor. For example, a scale factor of 2 means that the new shape is double the size of the original shape.</a:t>
            </a:r>
            <a:endParaRPr lang="en-US" dirty="0">
              <a:solidFill>
                <a:schemeClr val="tx1"/>
              </a:solidFill>
              <a:cs typeface="Arial"/>
            </a:endParaRPr>
          </a:p>
        </p:txBody>
      </p:sp>
      <p:sp>
        <p:nvSpPr>
          <p:cNvPr id="4" name="TextBox 3">
            <a:extLst>
              <a:ext uri="{FF2B5EF4-FFF2-40B4-BE49-F238E27FC236}">
                <a16:creationId xmlns:a16="http://schemas.microsoft.com/office/drawing/2014/main" id="{8084E14B-B1FE-446E-8495-FAC48CB3F71E}"/>
              </a:ext>
            </a:extLst>
          </p:cNvPr>
          <p:cNvSpPr txBox="1"/>
          <p:nvPr/>
        </p:nvSpPr>
        <p:spPr>
          <a:xfrm>
            <a:off x="337154" y="4043809"/>
            <a:ext cx="7333590" cy="2246769"/>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Algebra  </a:t>
            </a:r>
          </a:p>
          <a:p>
            <a:r>
              <a:rPr lang="en-US"/>
              <a:t>Formula: </a:t>
            </a:r>
            <a:r>
              <a:rPr lang="en-US" dirty="0">
                <a:ea typeface="+mn-lt"/>
                <a:cs typeface="+mn-lt"/>
              </a:rPr>
              <a:t>a formula is a way to represent calculations. It uses letters to represent variables and shows the relationships between them. To use a formula we must know some of the values to replace the letters and find the value for the remaining one.</a:t>
            </a:r>
            <a:endParaRPr lang="en-US" dirty="0"/>
          </a:p>
          <a:p>
            <a:r>
              <a:rPr lang="en-US" dirty="0"/>
              <a:t>Algebra: </a:t>
            </a:r>
            <a:r>
              <a:rPr lang="en-US" dirty="0">
                <a:ea typeface="+mn-lt"/>
                <a:cs typeface="+mn-lt"/>
              </a:rPr>
              <a:t>the part of mathematics in which letters and other general symbols are used to represent numbers and quantities in formulae and equations.</a:t>
            </a:r>
          </a:p>
          <a:p>
            <a:r>
              <a:rPr lang="en-US" dirty="0"/>
              <a:t>Equation: </a:t>
            </a:r>
            <a:r>
              <a:rPr lang="en-US" dirty="0">
                <a:ea typeface="+mn-lt"/>
                <a:cs typeface="+mn-lt"/>
              </a:rPr>
              <a:t>An equation is a mathematical expression that contains an equals symbol.</a:t>
            </a:r>
            <a:endParaRPr lang="en-US">
              <a:cs typeface="Arial"/>
            </a:endParaRPr>
          </a:p>
          <a:p>
            <a:r>
              <a:rPr lang="en-US" dirty="0"/>
              <a:t>Enumerate possibilities: a process of working systematically to find all possibilites, for </a:t>
            </a:r>
            <a:r>
              <a:rPr lang="en-US"/>
              <a:t>example, 2g + w = 10. What could g be? </a:t>
            </a:r>
            <a:endParaRPr lang="en-US">
              <a:cs typeface="Arial"/>
            </a:endParaRPr>
          </a:p>
          <a:p>
            <a:r>
              <a:rPr lang="en-US"/>
              <a:t>Variables: </a:t>
            </a:r>
            <a:r>
              <a:rPr lang="en-US">
                <a:ea typeface="+mn-lt"/>
                <a:cs typeface="+mn-lt"/>
              </a:rPr>
              <a:t>a symbol for a value we </a:t>
            </a:r>
            <a:r>
              <a:rPr lang="en-US" dirty="0">
                <a:ea typeface="+mn-lt"/>
                <a:cs typeface="+mn-lt"/>
              </a:rPr>
              <a:t>don't know yet. It is usually a letter like x or y.</a:t>
            </a:r>
            <a:endParaRPr lang="en-GB" dirty="0"/>
          </a:p>
        </p:txBody>
      </p:sp>
      <p:sp>
        <p:nvSpPr>
          <p:cNvPr id="5" name="TextBox 4">
            <a:extLst>
              <a:ext uri="{FF2B5EF4-FFF2-40B4-BE49-F238E27FC236}">
                <a16:creationId xmlns:a16="http://schemas.microsoft.com/office/drawing/2014/main" id="{B011C0D9-349C-4EEF-A03D-5B88D9DAE389}"/>
              </a:ext>
            </a:extLst>
          </p:cNvPr>
          <p:cNvSpPr txBox="1"/>
          <p:nvPr/>
        </p:nvSpPr>
        <p:spPr>
          <a:xfrm>
            <a:off x="337155" y="6386651"/>
            <a:ext cx="7333590" cy="1815882"/>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Geometry: properties of shapes  &amp; position and direction </a:t>
            </a:r>
          </a:p>
          <a:p>
            <a:r>
              <a:rPr lang="en-US"/>
              <a:t>Radias: </a:t>
            </a:r>
            <a:r>
              <a:rPr lang="en-US">
                <a:ea typeface="+mn-lt"/>
                <a:cs typeface="+mn-lt"/>
              </a:rPr>
              <a:t>the distance from the center to the circumference of a circle, it is half of the circle's </a:t>
            </a:r>
            <a:r>
              <a:rPr lang="en-US" dirty="0">
                <a:ea typeface="+mn-lt"/>
                <a:cs typeface="+mn-lt"/>
              </a:rPr>
              <a:t>diameter.</a:t>
            </a:r>
            <a:endParaRPr lang="en-US">
              <a:cs typeface="Arial"/>
            </a:endParaRPr>
          </a:p>
          <a:p>
            <a:r>
              <a:rPr lang="en-US"/>
              <a:t>Diameter: </a:t>
            </a:r>
            <a:r>
              <a:rPr lang="en-US">
                <a:ea typeface="+mn-lt"/>
                <a:cs typeface="+mn-lt"/>
              </a:rPr>
              <a:t>the distance from one point on a circle through the center to another point on </a:t>
            </a:r>
            <a:r>
              <a:rPr lang="en-US" dirty="0">
                <a:ea typeface="+mn-lt"/>
                <a:cs typeface="+mn-lt"/>
              </a:rPr>
              <a:t>the circle. It is also the longest distance across the circle, it is twice the radius.</a:t>
            </a:r>
          </a:p>
          <a:p>
            <a:r>
              <a:rPr lang="en-US"/>
              <a:t>Four quadrants: </a:t>
            </a:r>
            <a:r>
              <a:rPr lang="en-US">
                <a:ea typeface="+mn-lt"/>
                <a:cs typeface="+mn-lt"/>
              </a:rPr>
              <a:t>a quadrant is the area contained by the x and y axes; thus, there are four quadrants in a </a:t>
            </a:r>
            <a:r>
              <a:rPr lang="en-US" dirty="0">
                <a:ea typeface="+mn-lt"/>
                <a:cs typeface="+mn-lt"/>
              </a:rPr>
              <a:t>graph.</a:t>
            </a:r>
          </a:p>
          <a:p>
            <a:endParaRPr lang="en-GB" dirty="0"/>
          </a:p>
        </p:txBody>
      </p:sp>
    </p:spTree>
    <p:extLst>
      <p:ext uri="{BB962C8B-B14F-4D97-AF65-F5344CB8AC3E}">
        <p14:creationId xmlns:p14="http://schemas.microsoft.com/office/powerpoint/2010/main" val="3613331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6" name="TextBox 5">
            <a:extLst>
              <a:ext uri="{FF2B5EF4-FFF2-40B4-BE49-F238E27FC236}">
                <a16:creationId xmlns:a16="http://schemas.microsoft.com/office/drawing/2014/main" id="{50DBE2C0-6FF6-48E8-A5B5-02BBD2AFB940}"/>
              </a:ext>
            </a:extLst>
          </p:cNvPr>
          <p:cNvSpPr txBox="1"/>
          <p:nvPr/>
        </p:nvSpPr>
        <p:spPr>
          <a:xfrm>
            <a:off x="265506" y="1347821"/>
            <a:ext cx="7333590" cy="138499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u="sng" dirty="0">
                <a:solidFill>
                  <a:srgbClr val="0070C0"/>
                </a:solidFill>
              </a:rPr>
              <a:t>Statistics </a:t>
            </a:r>
            <a:endParaRPr lang="en-GB" b="1" u="sng">
              <a:solidFill>
                <a:srgbClr val="0070C0"/>
              </a:solidFill>
              <a:cs typeface="Arial"/>
            </a:endParaRPr>
          </a:p>
          <a:p>
            <a:r>
              <a:rPr lang="en-US"/>
              <a:t>Pie charts: </a:t>
            </a:r>
            <a:r>
              <a:rPr lang="en-US">
                <a:ea typeface="+mn-lt"/>
                <a:cs typeface="+mn-lt"/>
              </a:rPr>
              <a:t>a type of graph in which a circle is divided into sectors that each represent a proportion of the whole. </a:t>
            </a:r>
            <a:endParaRPr lang="en-US">
              <a:cs typeface="Arial"/>
            </a:endParaRPr>
          </a:p>
          <a:p>
            <a:r>
              <a:rPr lang="en-US"/>
              <a:t>Mean:</a:t>
            </a:r>
            <a:r>
              <a:rPr lang="en-US">
                <a:ea typeface="+mn-lt"/>
                <a:cs typeface="+mn-lt"/>
              </a:rPr>
              <a:t> t</a:t>
            </a:r>
            <a:r>
              <a:rPr lang="en-US" dirty="0">
                <a:ea typeface="+mn-lt"/>
                <a:cs typeface="+mn-lt"/>
              </a:rPr>
              <a:t>he mean is the average of the numbers. To calculate: add up all the numbers, then divide by how many numbers there are.</a:t>
            </a:r>
            <a:endParaRPr lang="en-US">
              <a:cs typeface="Arial"/>
            </a:endParaRPr>
          </a:p>
          <a:p>
            <a:endParaRPr lang="en-US" dirty="0">
              <a:cs typeface="Arial"/>
            </a:endParaRPr>
          </a:p>
        </p:txBody>
      </p:sp>
    </p:spTree>
    <p:extLst>
      <p:ext uri="{BB962C8B-B14F-4D97-AF65-F5344CB8AC3E}">
        <p14:creationId xmlns:p14="http://schemas.microsoft.com/office/powerpoint/2010/main" val="253037098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F16411062_How to ace a Skype interview_AAS_v3" id="{EC2698C0-9B21-4747-B955-D2B889B192CB}" vid="{F6A11080-2F6D-4989-8524-B20EBC7758D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503EBB4-024F-47DB-973C-8577E021001A}">
  <ds:schemaRefs>
    <ds:schemaRef ds:uri="http://purl.org/dc/elements/1.1/"/>
    <ds:schemaRef ds:uri="http://schemas.microsoft.com/office/2006/metadata/properties"/>
    <ds:schemaRef ds:uri="http://schemas.openxmlformats.org/package/2006/metadata/core-properties"/>
    <ds:schemaRef ds:uri="16c05727-aa75-4e4a-9b5f-8a80a1165891"/>
    <ds:schemaRef ds:uri="http://schemas.microsoft.com/office/infopath/2007/PartnerControls"/>
    <ds:schemaRef ds:uri="http://purl.org/dc/terms/"/>
    <ds:schemaRef ds:uri="http://schemas.microsoft.com/office/2006/documentManagement/typ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A758B2A1-0516-4926-B3DE-9B57AF31CF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6FF186-BD25-4F7E-9998-C208B3ECEBE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How to Ace a Skype Interview</Template>
  <TotalTime>0</TotalTime>
  <Words>2881</Words>
  <Application>Microsoft Office PowerPoint</Application>
  <PresentationFormat>Custom</PresentationFormat>
  <Paragraphs>276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Simple Light</vt:lpstr>
      <vt:lpstr>Maybury Maths Vocabulary  Support Booklet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Maybury Maths Vocabulary  Support Booklet</dc:title>
  <dc:creator/>
  <cp:lastModifiedBy/>
  <cp:revision>566</cp:revision>
  <dcterms:created xsi:type="dcterms:W3CDTF">2021-03-17T14:52:40Z</dcterms:created>
  <dcterms:modified xsi:type="dcterms:W3CDTF">2021-10-21T21:20:30Z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