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1"/>
  </p:sldMasterIdLst>
  <p:sldIdLst>
    <p:sldId id="257" r:id="rId2"/>
    <p:sldId id="259" r:id="rId3"/>
    <p:sldId id="262" r:id="rId4"/>
    <p:sldId id="264" r:id="rId5"/>
    <p:sldId id="260" r:id="rId6"/>
    <p:sldId id="270" r:id="rId7"/>
    <p:sldId id="277" r:id="rId8"/>
    <p:sldId id="276" r:id="rId9"/>
  </p:sldIdLst>
  <p:sldSz cx="6119813" cy="4319588"/>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DE4B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4286"/>
    <p:restoredTop sz="94676"/>
  </p:normalViewPr>
  <p:slideViewPr>
    <p:cSldViewPr snapToGrid="0">
      <p:cViewPr varScale="1">
        <p:scale>
          <a:sx n="98" d="100"/>
          <a:sy n="98" d="100"/>
        </p:scale>
        <p:origin x="960" y="5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458986" y="706933"/>
            <a:ext cx="5201841" cy="1503857"/>
          </a:xfrm>
        </p:spPr>
        <p:txBody>
          <a:bodyPr anchor="b"/>
          <a:lstStyle>
            <a:lvl1pPr algn="ctr">
              <a:defRPr sz="3779"/>
            </a:lvl1pPr>
          </a:lstStyle>
          <a:p>
            <a:r>
              <a:rPr lang="en-GB"/>
              <a:t>Click to edit Master title style</a:t>
            </a:r>
            <a:endParaRPr lang="en-US" dirty="0"/>
          </a:p>
        </p:txBody>
      </p:sp>
      <p:sp>
        <p:nvSpPr>
          <p:cNvPr id="3" name="Subtitle 2"/>
          <p:cNvSpPr>
            <a:spLocks noGrp="1"/>
          </p:cNvSpPr>
          <p:nvPr>
            <p:ph type="subTitle" idx="1"/>
          </p:nvPr>
        </p:nvSpPr>
        <p:spPr>
          <a:xfrm>
            <a:off x="764977" y="2268784"/>
            <a:ext cx="4589860" cy="1042900"/>
          </a:xfrm>
        </p:spPr>
        <p:txBody>
          <a:bodyPr/>
          <a:lstStyle>
            <a:lvl1pPr marL="0" indent="0" algn="ctr">
              <a:buNone/>
              <a:defRPr sz="1512"/>
            </a:lvl1pPr>
            <a:lvl2pPr marL="287990" indent="0" algn="ctr">
              <a:buNone/>
              <a:defRPr sz="1260"/>
            </a:lvl2pPr>
            <a:lvl3pPr marL="575981" indent="0" algn="ctr">
              <a:buNone/>
              <a:defRPr sz="1134"/>
            </a:lvl3pPr>
            <a:lvl4pPr marL="863971" indent="0" algn="ctr">
              <a:buNone/>
              <a:defRPr sz="1008"/>
            </a:lvl4pPr>
            <a:lvl5pPr marL="1151961" indent="0" algn="ctr">
              <a:buNone/>
              <a:defRPr sz="1008"/>
            </a:lvl5pPr>
            <a:lvl6pPr marL="1439951" indent="0" algn="ctr">
              <a:buNone/>
              <a:defRPr sz="1008"/>
            </a:lvl6pPr>
            <a:lvl7pPr marL="1727942" indent="0" algn="ctr">
              <a:buNone/>
              <a:defRPr sz="1008"/>
            </a:lvl7pPr>
            <a:lvl8pPr marL="2015932" indent="0" algn="ctr">
              <a:buNone/>
              <a:defRPr sz="1008"/>
            </a:lvl8pPr>
            <a:lvl9pPr marL="2303922" indent="0" algn="ctr">
              <a:buNone/>
              <a:defRPr sz="1008"/>
            </a:lvl9pPr>
          </a:lstStyle>
          <a:p>
            <a:r>
              <a:rPr lang="en-GB"/>
              <a:t>Click to edit Master subtitle style</a:t>
            </a:r>
            <a:endParaRPr lang="en-US" dirty="0"/>
          </a:p>
        </p:txBody>
      </p:sp>
      <p:sp>
        <p:nvSpPr>
          <p:cNvPr id="4" name="Date Placeholder 3"/>
          <p:cNvSpPr>
            <a:spLocks noGrp="1"/>
          </p:cNvSpPr>
          <p:nvPr>
            <p:ph type="dt" sz="half" idx="10"/>
          </p:nvPr>
        </p:nvSpPr>
        <p:spPr/>
        <p:txBody>
          <a:bodyPr/>
          <a:lstStyle/>
          <a:p>
            <a:fld id="{40188584-4114-2146-872C-B3F5720A8DA5}" type="datetimeFigureOut">
              <a:rPr lang="en-US" smtClean="0"/>
              <a:t>7/14/2026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40373042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40188584-4114-2146-872C-B3F5720A8DA5}" type="datetimeFigureOut">
              <a:rPr lang="en-US" smtClean="0"/>
              <a:t>7/14/2026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323711040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17550" y="1076899"/>
            <a:ext cx="5278339" cy="1796828"/>
          </a:xfrm>
        </p:spPr>
        <p:txBody>
          <a:bodyPr anchor="b"/>
          <a:lstStyle>
            <a:lvl1pPr>
              <a:defRPr sz="3779"/>
            </a:lvl1pPr>
          </a:lstStyle>
          <a:p>
            <a:r>
              <a:rPr lang="en-GB"/>
              <a:t>Click to edit Master title style</a:t>
            </a:r>
            <a:endParaRPr lang="en-US" dirty="0"/>
          </a:p>
        </p:txBody>
      </p:sp>
      <p:sp>
        <p:nvSpPr>
          <p:cNvPr id="3" name="Text Placeholder 2"/>
          <p:cNvSpPr>
            <a:spLocks noGrp="1"/>
          </p:cNvSpPr>
          <p:nvPr>
            <p:ph type="body" idx="1"/>
          </p:nvPr>
        </p:nvSpPr>
        <p:spPr>
          <a:xfrm>
            <a:off x="417550" y="2890725"/>
            <a:ext cx="5278339" cy="944910"/>
          </a:xfrm>
        </p:spPr>
        <p:txBody>
          <a:bodyPr/>
          <a:lstStyle>
            <a:lvl1pPr marL="0" indent="0">
              <a:buNone/>
              <a:defRPr sz="1512">
                <a:solidFill>
                  <a:schemeClr val="tx1">
                    <a:tint val="82000"/>
                  </a:schemeClr>
                </a:solidFill>
              </a:defRPr>
            </a:lvl1pPr>
            <a:lvl2pPr marL="287990" indent="0">
              <a:buNone/>
              <a:defRPr sz="1260">
                <a:solidFill>
                  <a:schemeClr val="tx1">
                    <a:tint val="82000"/>
                  </a:schemeClr>
                </a:solidFill>
              </a:defRPr>
            </a:lvl2pPr>
            <a:lvl3pPr marL="575981" indent="0">
              <a:buNone/>
              <a:defRPr sz="1134">
                <a:solidFill>
                  <a:schemeClr val="tx1">
                    <a:tint val="82000"/>
                  </a:schemeClr>
                </a:solidFill>
              </a:defRPr>
            </a:lvl3pPr>
            <a:lvl4pPr marL="863971" indent="0">
              <a:buNone/>
              <a:defRPr sz="1008">
                <a:solidFill>
                  <a:schemeClr val="tx1">
                    <a:tint val="82000"/>
                  </a:schemeClr>
                </a:solidFill>
              </a:defRPr>
            </a:lvl4pPr>
            <a:lvl5pPr marL="1151961" indent="0">
              <a:buNone/>
              <a:defRPr sz="1008">
                <a:solidFill>
                  <a:schemeClr val="tx1">
                    <a:tint val="82000"/>
                  </a:schemeClr>
                </a:solidFill>
              </a:defRPr>
            </a:lvl5pPr>
            <a:lvl6pPr marL="1439951" indent="0">
              <a:buNone/>
              <a:defRPr sz="1008">
                <a:solidFill>
                  <a:schemeClr val="tx1">
                    <a:tint val="82000"/>
                  </a:schemeClr>
                </a:solidFill>
              </a:defRPr>
            </a:lvl6pPr>
            <a:lvl7pPr marL="1727942" indent="0">
              <a:buNone/>
              <a:defRPr sz="1008">
                <a:solidFill>
                  <a:schemeClr val="tx1">
                    <a:tint val="82000"/>
                  </a:schemeClr>
                </a:solidFill>
              </a:defRPr>
            </a:lvl7pPr>
            <a:lvl8pPr marL="2015932" indent="0">
              <a:buNone/>
              <a:defRPr sz="1008">
                <a:solidFill>
                  <a:schemeClr val="tx1">
                    <a:tint val="82000"/>
                  </a:schemeClr>
                </a:solidFill>
              </a:defRPr>
            </a:lvl8pPr>
            <a:lvl9pPr marL="2303922" indent="0">
              <a:buNone/>
              <a:defRPr sz="1008">
                <a:solidFill>
                  <a:schemeClr val="tx1">
                    <a:tint val="82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40188584-4114-2146-872C-B3F5720A8DA5}" type="datetimeFigureOut">
              <a:rPr lang="en-US" smtClean="0"/>
              <a:t>7/14/2026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264669532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420737" y="1149890"/>
            <a:ext cx="2600921" cy="274073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3098155" y="1149890"/>
            <a:ext cx="2600921" cy="274073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40188584-4114-2146-872C-B3F5720A8DA5}" type="datetimeFigureOut">
              <a:rPr lang="en-US" smtClean="0"/>
              <a:t>7/14/2026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22276608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21534" y="229979"/>
            <a:ext cx="5278339" cy="834921"/>
          </a:xfrm>
        </p:spPr>
        <p:txBody>
          <a:bodyPr/>
          <a:lstStyle/>
          <a:p>
            <a:r>
              <a:rPr lang="en-GB"/>
              <a:t>Click to edit Master title style</a:t>
            </a:r>
            <a:endParaRPr lang="en-US" dirty="0"/>
          </a:p>
        </p:txBody>
      </p:sp>
      <p:sp>
        <p:nvSpPr>
          <p:cNvPr id="3" name="Text Placeholder 2"/>
          <p:cNvSpPr>
            <a:spLocks noGrp="1"/>
          </p:cNvSpPr>
          <p:nvPr>
            <p:ph type="body" idx="1"/>
          </p:nvPr>
        </p:nvSpPr>
        <p:spPr>
          <a:xfrm>
            <a:off x="421535" y="1058899"/>
            <a:ext cx="2588967" cy="518950"/>
          </a:xfrm>
        </p:spPr>
        <p:txBody>
          <a:bodyPr anchor="b"/>
          <a:lstStyle>
            <a:lvl1pPr marL="0" indent="0">
              <a:buNone/>
              <a:defRPr sz="1512" b="1"/>
            </a:lvl1pPr>
            <a:lvl2pPr marL="287990" indent="0">
              <a:buNone/>
              <a:defRPr sz="1260" b="1"/>
            </a:lvl2pPr>
            <a:lvl3pPr marL="575981" indent="0">
              <a:buNone/>
              <a:defRPr sz="1134" b="1"/>
            </a:lvl3pPr>
            <a:lvl4pPr marL="863971" indent="0">
              <a:buNone/>
              <a:defRPr sz="1008" b="1"/>
            </a:lvl4pPr>
            <a:lvl5pPr marL="1151961" indent="0">
              <a:buNone/>
              <a:defRPr sz="1008" b="1"/>
            </a:lvl5pPr>
            <a:lvl6pPr marL="1439951" indent="0">
              <a:buNone/>
              <a:defRPr sz="1008" b="1"/>
            </a:lvl6pPr>
            <a:lvl7pPr marL="1727942" indent="0">
              <a:buNone/>
              <a:defRPr sz="1008" b="1"/>
            </a:lvl7pPr>
            <a:lvl8pPr marL="2015932" indent="0">
              <a:buNone/>
              <a:defRPr sz="1008" b="1"/>
            </a:lvl8pPr>
            <a:lvl9pPr marL="2303922" indent="0">
              <a:buNone/>
              <a:defRPr sz="1008" b="1"/>
            </a:lvl9pPr>
          </a:lstStyle>
          <a:p>
            <a:pPr lvl="0"/>
            <a:r>
              <a:rPr lang="en-GB"/>
              <a:t>Click to edit Master text styles</a:t>
            </a:r>
          </a:p>
        </p:txBody>
      </p:sp>
      <p:sp>
        <p:nvSpPr>
          <p:cNvPr id="4" name="Content Placeholder 3"/>
          <p:cNvSpPr>
            <a:spLocks noGrp="1"/>
          </p:cNvSpPr>
          <p:nvPr>
            <p:ph sz="half" idx="2"/>
          </p:nvPr>
        </p:nvSpPr>
        <p:spPr>
          <a:xfrm>
            <a:off x="421535" y="1577849"/>
            <a:ext cx="2588967" cy="232077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3098155" y="1058899"/>
            <a:ext cx="2601718" cy="518950"/>
          </a:xfrm>
        </p:spPr>
        <p:txBody>
          <a:bodyPr anchor="b"/>
          <a:lstStyle>
            <a:lvl1pPr marL="0" indent="0">
              <a:buNone/>
              <a:defRPr sz="1512" b="1"/>
            </a:lvl1pPr>
            <a:lvl2pPr marL="287990" indent="0">
              <a:buNone/>
              <a:defRPr sz="1260" b="1"/>
            </a:lvl2pPr>
            <a:lvl3pPr marL="575981" indent="0">
              <a:buNone/>
              <a:defRPr sz="1134" b="1"/>
            </a:lvl3pPr>
            <a:lvl4pPr marL="863971" indent="0">
              <a:buNone/>
              <a:defRPr sz="1008" b="1"/>
            </a:lvl4pPr>
            <a:lvl5pPr marL="1151961" indent="0">
              <a:buNone/>
              <a:defRPr sz="1008" b="1"/>
            </a:lvl5pPr>
            <a:lvl6pPr marL="1439951" indent="0">
              <a:buNone/>
              <a:defRPr sz="1008" b="1"/>
            </a:lvl6pPr>
            <a:lvl7pPr marL="1727942" indent="0">
              <a:buNone/>
              <a:defRPr sz="1008" b="1"/>
            </a:lvl7pPr>
            <a:lvl8pPr marL="2015932" indent="0">
              <a:buNone/>
              <a:defRPr sz="1008" b="1"/>
            </a:lvl8pPr>
            <a:lvl9pPr marL="2303922" indent="0">
              <a:buNone/>
              <a:defRPr sz="1008" b="1"/>
            </a:lvl9pPr>
          </a:lstStyle>
          <a:p>
            <a:pPr lvl="0"/>
            <a:r>
              <a:rPr lang="en-GB"/>
              <a:t>Click to edit Master text styles</a:t>
            </a:r>
          </a:p>
        </p:txBody>
      </p:sp>
      <p:sp>
        <p:nvSpPr>
          <p:cNvPr id="6" name="Content Placeholder 5"/>
          <p:cNvSpPr>
            <a:spLocks noGrp="1"/>
          </p:cNvSpPr>
          <p:nvPr>
            <p:ph sz="quarter" idx="4"/>
          </p:nvPr>
        </p:nvSpPr>
        <p:spPr>
          <a:xfrm>
            <a:off x="3098155" y="1577849"/>
            <a:ext cx="2601718" cy="232077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40188584-4114-2146-872C-B3F5720A8DA5}" type="datetimeFigureOut">
              <a:rPr lang="en-US" smtClean="0"/>
              <a:t>7/14/2026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28090831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40188584-4114-2146-872C-B3F5720A8DA5}" type="datetimeFigureOut">
              <a:rPr lang="en-US" smtClean="0"/>
              <a:t>7/14/2026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74040991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0188584-4114-2146-872C-B3F5720A8DA5}" type="datetimeFigureOut">
              <a:rPr lang="en-US" smtClean="0"/>
              <a:t>7/14/2026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127657284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21534" y="287972"/>
            <a:ext cx="1973799" cy="1007904"/>
          </a:xfrm>
        </p:spPr>
        <p:txBody>
          <a:bodyPr anchor="b"/>
          <a:lstStyle>
            <a:lvl1pPr>
              <a:defRPr sz="2016"/>
            </a:lvl1pPr>
          </a:lstStyle>
          <a:p>
            <a:r>
              <a:rPr lang="en-GB"/>
              <a:t>Click to edit Master title style</a:t>
            </a:r>
            <a:endParaRPr lang="en-US" dirty="0"/>
          </a:p>
        </p:txBody>
      </p:sp>
      <p:sp>
        <p:nvSpPr>
          <p:cNvPr id="3" name="Content Placeholder 2"/>
          <p:cNvSpPr>
            <a:spLocks noGrp="1"/>
          </p:cNvSpPr>
          <p:nvPr>
            <p:ph idx="1"/>
          </p:nvPr>
        </p:nvSpPr>
        <p:spPr>
          <a:xfrm>
            <a:off x="2601718" y="621942"/>
            <a:ext cx="3098155" cy="3069707"/>
          </a:xfrm>
        </p:spPr>
        <p:txBody>
          <a:bodyPr/>
          <a:lstStyle>
            <a:lvl1pPr>
              <a:defRPr sz="2016"/>
            </a:lvl1pPr>
            <a:lvl2pPr>
              <a:defRPr sz="1764"/>
            </a:lvl2pPr>
            <a:lvl3pPr>
              <a:defRPr sz="1512"/>
            </a:lvl3pPr>
            <a:lvl4pPr>
              <a:defRPr sz="1260"/>
            </a:lvl4pPr>
            <a:lvl5pPr>
              <a:defRPr sz="1260"/>
            </a:lvl5pPr>
            <a:lvl6pPr>
              <a:defRPr sz="1260"/>
            </a:lvl6pPr>
            <a:lvl7pPr>
              <a:defRPr sz="1260"/>
            </a:lvl7pPr>
            <a:lvl8pPr>
              <a:defRPr sz="1260"/>
            </a:lvl8pPr>
            <a:lvl9pPr>
              <a:defRPr sz="126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421534" y="1295877"/>
            <a:ext cx="1973799" cy="2400771"/>
          </a:xfrm>
        </p:spPr>
        <p:txBody>
          <a:bodyPr/>
          <a:lstStyle>
            <a:lvl1pPr marL="0" indent="0">
              <a:buNone/>
              <a:defRPr sz="1008"/>
            </a:lvl1pPr>
            <a:lvl2pPr marL="287990" indent="0">
              <a:buNone/>
              <a:defRPr sz="882"/>
            </a:lvl2pPr>
            <a:lvl3pPr marL="575981" indent="0">
              <a:buNone/>
              <a:defRPr sz="756"/>
            </a:lvl3pPr>
            <a:lvl4pPr marL="863971" indent="0">
              <a:buNone/>
              <a:defRPr sz="630"/>
            </a:lvl4pPr>
            <a:lvl5pPr marL="1151961" indent="0">
              <a:buNone/>
              <a:defRPr sz="630"/>
            </a:lvl5pPr>
            <a:lvl6pPr marL="1439951" indent="0">
              <a:buNone/>
              <a:defRPr sz="630"/>
            </a:lvl6pPr>
            <a:lvl7pPr marL="1727942" indent="0">
              <a:buNone/>
              <a:defRPr sz="630"/>
            </a:lvl7pPr>
            <a:lvl8pPr marL="2015932" indent="0">
              <a:buNone/>
              <a:defRPr sz="630"/>
            </a:lvl8pPr>
            <a:lvl9pPr marL="2303922" indent="0">
              <a:buNone/>
              <a:defRPr sz="630"/>
            </a:lvl9pPr>
          </a:lstStyle>
          <a:p>
            <a:pPr lvl="0"/>
            <a:r>
              <a:rPr lang="en-GB"/>
              <a:t>Click to edit Master text styles</a:t>
            </a:r>
          </a:p>
        </p:txBody>
      </p:sp>
      <p:sp>
        <p:nvSpPr>
          <p:cNvPr id="5" name="Date Placeholder 4"/>
          <p:cNvSpPr>
            <a:spLocks noGrp="1"/>
          </p:cNvSpPr>
          <p:nvPr>
            <p:ph type="dt" sz="half" idx="10"/>
          </p:nvPr>
        </p:nvSpPr>
        <p:spPr/>
        <p:txBody>
          <a:bodyPr/>
          <a:lstStyle/>
          <a:p>
            <a:fld id="{40188584-4114-2146-872C-B3F5720A8DA5}" type="datetimeFigureOut">
              <a:rPr lang="en-US" smtClean="0"/>
              <a:t>7/14/2026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267526996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21534" y="287972"/>
            <a:ext cx="1973799" cy="1007904"/>
          </a:xfrm>
        </p:spPr>
        <p:txBody>
          <a:bodyPr anchor="b"/>
          <a:lstStyle>
            <a:lvl1pPr>
              <a:defRPr sz="2016"/>
            </a:lvl1pPr>
          </a:lstStyle>
          <a:p>
            <a:r>
              <a:rPr lang="en-GB"/>
              <a:t>Click to edit Master title style</a:t>
            </a:r>
            <a:endParaRPr lang="en-US" dirty="0"/>
          </a:p>
        </p:txBody>
      </p:sp>
      <p:sp>
        <p:nvSpPr>
          <p:cNvPr id="3" name="Picture Placeholder 2"/>
          <p:cNvSpPr>
            <a:spLocks noGrp="1" noChangeAspect="1"/>
          </p:cNvSpPr>
          <p:nvPr>
            <p:ph type="pic" idx="1"/>
          </p:nvPr>
        </p:nvSpPr>
        <p:spPr>
          <a:xfrm>
            <a:off x="2601718" y="621942"/>
            <a:ext cx="3098155" cy="3069707"/>
          </a:xfrm>
        </p:spPr>
        <p:txBody>
          <a:bodyPr anchor="t"/>
          <a:lstStyle>
            <a:lvl1pPr marL="0" indent="0">
              <a:buNone/>
              <a:defRPr sz="2016"/>
            </a:lvl1pPr>
            <a:lvl2pPr marL="287990" indent="0">
              <a:buNone/>
              <a:defRPr sz="1764"/>
            </a:lvl2pPr>
            <a:lvl3pPr marL="575981" indent="0">
              <a:buNone/>
              <a:defRPr sz="1512"/>
            </a:lvl3pPr>
            <a:lvl4pPr marL="863971" indent="0">
              <a:buNone/>
              <a:defRPr sz="1260"/>
            </a:lvl4pPr>
            <a:lvl5pPr marL="1151961" indent="0">
              <a:buNone/>
              <a:defRPr sz="1260"/>
            </a:lvl5pPr>
            <a:lvl6pPr marL="1439951" indent="0">
              <a:buNone/>
              <a:defRPr sz="1260"/>
            </a:lvl6pPr>
            <a:lvl7pPr marL="1727942" indent="0">
              <a:buNone/>
              <a:defRPr sz="1260"/>
            </a:lvl7pPr>
            <a:lvl8pPr marL="2015932" indent="0">
              <a:buNone/>
              <a:defRPr sz="1260"/>
            </a:lvl8pPr>
            <a:lvl9pPr marL="2303922" indent="0">
              <a:buNone/>
              <a:defRPr sz="1260"/>
            </a:lvl9pPr>
          </a:lstStyle>
          <a:p>
            <a:r>
              <a:rPr lang="en-GB"/>
              <a:t>Click icon to add picture</a:t>
            </a:r>
            <a:endParaRPr lang="en-US" dirty="0"/>
          </a:p>
        </p:txBody>
      </p:sp>
      <p:sp>
        <p:nvSpPr>
          <p:cNvPr id="4" name="Text Placeholder 3"/>
          <p:cNvSpPr>
            <a:spLocks noGrp="1"/>
          </p:cNvSpPr>
          <p:nvPr>
            <p:ph type="body" sz="half" idx="2"/>
          </p:nvPr>
        </p:nvSpPr>
        <p:spPr>
          <a:xfrm>
            <a:off x="421534" y="1295877"/>
            <a:ext cx="1973799" cy="2400771"/>
          </a:xfrm>
        </p:spPr>
        <p:txBody>
          <a:bodyPr/>
          <a:lstStyle>
            <a:lvl1pPr marL="0" indent="0">
              <a:buNone/>
              <a:defRPr sz="1008"/>
            </a:lvl1pPr>
            <a:lvl2pPr marL="287990" indent="0">
              <a:buNone/>
              <a:defRPr sz="882"/>
            </a:lvl2pPr>
            <a:lvl3pPr marL="575981" indent="0">
              <a:buNone/>
              <a:defRPr sz="756"/>
            </a:lvl3pPr>
            <a:lvl4pPr marL="863971" indent="0">
              <a:buNone/>
              <a:defRPr sz="630"/>
            </a:lvl4pPr>
            <a:lvl5pPr marL="1151961" indent="0">
              <a:buNone/>
              <a:defRPr sz="630"/>
            </a:lvl5pPr>
            <a:lvl6pPr marL="1439951" indent="0">
              <a:buNone/>
              <a:defRPr sz="630"/>
            </a:lvl6pPr>
            <a:lvl7pPr marL="1727942" indent="0">
              <a:buNone/>
              <a:defRPr sz="630"/>
            </a:lvl7pPr>
            <a:lvl8pPr marL="2015932" indent="0">
              <a:buNone/>
              <a:defRPr sz="630"/>
            </a:lvl8pPr>
            <a:lvl9pPr marL="2303922" indent="0">
              <a:buNone/>
              <a:defRPr sz="630"/>
            </a:lvl9pPr>
          </a:lstStyle>
          <a:p>
            <a:pPr lvl="0"/>
            <a:r>
              <a:rPr lang="en-GB"/>
              <a:t>Click to edit Master text styles</a:t>
            </a:r>
          </a:p>
        </p:txBody>
      </p:sp>
      <p:sp>
        <p:nvSpPr>
          <p:cNvPr id="5" name="Date Placeholder 4"/>
          <p:cNvSpPr>
            <a:spLocks noGrp="1"/>
          </p:cNvSpPr>
          <p:nvPr>
            <p:ph type="dt" sz="half" idx="10"/>
          </p:nvPr>
        </p:nvSpPr>
        <p:spPr/>
        <p:txBody>
          <a:bodyPr/>
          <a:lstStyle/>
          <a:p>
            <a:fld id="{40188584-4114-2146-872C-B3F5720A8DA5}" type="datetimeFigureOut">
              <a:rPr lang="en-US" smtClean="0"/>
              <a:t>7/14/2026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127309140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40188584-4114-2146-872C-B3F5720A8DA5}" type="datetimeFigureOut">
              <a:rPr lang="en-US" smtClean="0"/>
              <a:t>7/14/2026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201237197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379491" y="229978"/>
            <a:ext cx="1319585" cy="3660651"/>
          </a:xfrm>
        </p:spPr>
        <p:txBody>
          <a:bodyPr vert="eaVert"/>
          <a:lstStyle/>
          <a:p>
            <a:r>
              <a:rPr lang="en-GB"/>
              <a:t>Click to edit Master title style</a:t>
            </a:r>
            <a:endParaRPr lang="en-US" dirty="0"/>
          </a:p>
        </p:txBody>
      </p:sp>
      <p:sp>
        <p:nvSpPr>
          <p:cNvPr id="3" name="Vertical Text Placeholder 2"/>
          <p:cNvSpPr>
            <a:spLocks noGrp="1"/>
          </p:cNvSpPr>
          <p:nvPr>
            <p:ph type="body" orient="vert" idx="1"/>
          </p:nvPr>
        </p:nvSpPr>
        <p:spPr>
          <a:xfrm>
            <a:off x="420738" y="229978"/>
            <a:ext cx="3882256" cy="3660651"/>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40188584-4114-2146-872C-B3F5720A8DA5}" type="datetimeFigureOut">
              <a:rPr lang="en-US" smtClean="0"/>
              <a:t>7/14/2026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148234560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20737" y="229979"/>
            <a:ext cx="5278339" cy="834921"/>
          </a:xfrm>
          <a:prstGeom prst="rect">
            <a:avLst/>
          </a:prstGeom>
        </p:spPr>
        <p:txBody>
          <a:bodyPr vert="horz" lIns="91440" tIns="45720" rIns="91440" bIns="45720" rtlCol="0" anchor="ctr">
            <a:normAutofit/>
          </a:bodyPr>
          <a:lstStyle/>
          <a:p>
            <a:r>
              <a:rPr lang="en-GB"/>
              <a:t>Click to edit Master title style</a:t>
            </a:r>
            <a:endParaRPr lang="en-US" dirty="0"/>
          </a:p>
        </p:txBody>
      </p:sp>
      <p:sp>
        <p:nvSpPr>
          <p:cNvPr id="3" name="Text Placeholder 2"/>
          <p:cNvSpPr>
            <a:spLocks noGrp="1"/>
          </p:cNvSpPr>
          <p:nvPr>
            <p:ph type="body" idx="1"/>
          </p:nvPr>
        </p:nvSpPr>
        <p:spPr>
          <a:xfrm>
            <a:off x="420737" y="1149890"/>
            <a:ext cx="5278339" cy="2740739"/>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420737" y="4003619"/>
            <a:ext cx="1376958" cy="229978"/>
          </a:xfrm>
          <a:prstGeom prst="rect">
            <a:avLst/>
          </a:prstGeom>
        </p:spPr>
        <p:txBody>
          <a:bodyPr vert="horz" lIns="91440" tIns="45720" rIns="91440" bIns="45720" rtlCol="0" anchor="ctr"/>
          <a:lstStyle>
            <a:lvl1pPr algn="l">
              <a:defRPr sz="756">
                <a:solidFill>
                  <a:schemeClr val="tx1">
                    <a:tint val="82000"/>
                  </a:schemeClr>
                </a:solidFill>
              </a:defRPr>
            </a:lvl1pPr>
          </a:lstStyle>
          <a:p>
            <a:fld id="{40188584-4114-2146-872C-B3F5720A8DA5}" type="datetimeFigureOut">
              <a:rPr lang="en-US" smtClean="0"/>
              <a:t>7/14/2026</a:t>
            </a:fld>
            <a:endParaRPr lang="en-US"/>
          </a:p>
        </p:txBody>
      </p:sp>
      <p:sp>
        <p:nvSpPr>
          <p:cNvPr id="5" name="Footer Placeholder 4"/>
          <p:cNvSpPr>
            <a:spLocks noGrp="1"/>
          </p:cNvSpPr>
          <p:nvPr>
            <p:ph type="ftr" sz="quarter" idx="3"/>
          </p:nvPr>
        </p:nvSpPr>
        <p:spPr>
          <a:xfrm>
            <a:off x="2027188" y="4003619"/>
            <a:ext cx="2065437" cy="229978"/>
          </a:xfrm>
          <a:prstGeom prst="rect">
            <a:avLst/>
          </a:prstGeom>
        </p:spPr>
        <p:txBody>
          <a:bodyPr vert="horz" lIns="91440" tIns="45720" rIns="91440" bIns="45720" rtlCol="0" anchor="ctr"/>
          <a:lstStyle>
            <a:lvl1pPr algn="ctr">
              <a:defRPr sz="756">
                <a:solidFill>
                  <a:schemeClr val="tx1">
                    <a:tint val="82000"/>
                  </a:schemeClr>
                </a:solidFill>
              </a:defRPr>
            </a:lvl1pPr>
          </a:lstStyle>
          <a:p>
            <a:endParaRPr lang="en-US"/>
          </a:p>
        </p:txBody>
      </p:sp>
      <p:sp>
        <p:nvSpPr>
          <p:cNvPr id="6" name="Slide Number Placeholder 5"/>
          <p:cNvSpPr>
            <a:spLocks noGrp="1"/>
          </p:cNvSpPr>
          <p:nvPr>
            <p:ph type="sldNum" sz="quarter" idx="4"/>
          </p:nvPr>
        </p:nvSpPr>
        <p:spPr>
          <a:xfrm>
            <a:off x="4322118" y="4003619"/>
            <a:ext cx="1376958" cy="229978"/>
          </a:xfrm>
          <a:prstGeom prst="rect">
            <a:avLst/>
          </a:prstGeom>
        </p:spPr>
        <p:txBody>
          <a:bodyPr vert="horz" lIns="91440" tIns="45720" rIns="91440" bIns="45720" rtlCol="0" anchor="ctr"/>
          <a:lstStyle>
            <a:lvl1pPr algn="r">
              <a:defRPr sz="756">
                <a:solidFill>
                  <a:schemeClr val="tx1">
                    <a:tint val="82000"/>
                  </a:schemeClr>
                </a:solidFill>
              </a:defRPr>
            </a:lvl1pPr>
          </a:lstStyle>
          <a:p>
            <a:fld id="{2690A8C1-0D60-A440-BB24-01B9C05B32CA}" type="slidenum">
              <a:rPr lang="en-US" smtClean="0"/>
              <a:t>‹#›</a:t>
            </a:fld>
            <a:endParaRPr lang="en-US"/>
          </a:p>
        </p:txBody>
      </p:sp>
    </p:spTree>
    <p:extLst>
      <p:ext uri="{BB962C8B-B14F-4D97-AF65-F5344CB8AC3E}">
        <p14:creationId xmlns:p14="http://schemas.microsoft.com/office/powerpoint/2010/main" val="353924400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575981" rtl="0" eaLnBrk="1" latinLnBrk="0" hangingPunct="1">
        <a:lnSpc>
          <a:spcPct val="90000"/>
        </a:lnSpc>
        <a:spcBef>
          <a:spcPct val="0"/>
        </a:spcBef>
        <a:buNone/>
        <a:defRPr sz="2772" kern="1200">
          <a:solidFill>
            <a:schemeClr val="tx1"/>
          </a:solidFill>
          <a:latin typeface="+mj-lt"/>
          <a:ea typeface="+mj-ea"/>
          <a:cs typeface="+mj-cs"/>
        </a:defRPr>
      </a:lvl1pPr>
    </p:titleStyle>
    <p:bodyStyle>
      <a:lvl1pPr marL="143995" indent="-143995" algn="l" defTabSz="575981" rtl="0" eaLnBrk="1" latinLnBrk="0" hangingPunct="1">
        <a:lnSpc>
          <a:spcPct val="90000"/>
        </a:lnSpc>
        <a:spcBef>
          <a:spcPts val="630"/>
        </a:spcBef>
        <a:buFont typeface="Arial" panose="020B0604020202020204" pitchFamily="34" charset="0"/>
        <a:buChar char="•"/>
        <a:defRPr sz="1764" kern="1200">
          <a:solidFill>
            <a:schemeClr val="tx1"/>
          </a:solidFill>
          <a:latin typeface="+mn-lt"/>
          <a:ea typeface="+mn-ea"/>
          <a:cs typeface="+mn-cs"/>
        </a:defRPr>
      </a:lvl1pPr>
      <a:lvl2pPr marL="431985" indent="-143995" algn="l" defTabSz="575981" rtl="0" eaLnBrk="1" latinLnBrk="0" hangingPunct="1">
        <a:lnSpc>
          <a:spcPct val="90000"/>
        </a:lnSpc>
        <a:spcBef>
          <a:spcPts val="315"/>
        </a:spcBef>
        <a:buFont typeface="Arial" panose="020B0604020202020204" pitchFamily="34" charset="0"/>
        <a:buChar char="•"/>
        <a:defRPr sz="1512" kern="1200">
          <a:solidFill>
            <a:schemeClr val="tx1"/>
          </a:solidFill>
          <a:latin typeface="+mn-lt"/>
          <a:ea typeface="+mn-ea"/>
          <a:cs typeface="+mn-cs"/>
        </a:defRPr>
      </a:lvl2pPr>
      <a:lvl3pPr marL="719976" indent="-143995" algn="l" defTabSz="575981" rtl="0" eaLnBrk="1" latinLnBrk="0" hangingPunct="1">
        <a:lnSpc>
          <a:spcPct val="90000"/>
        </a:lnSpc>
        <a:spcBef>
          <a:spcPts val="315"/>
        </a:spcBef>
        <a:buFont typeface="Arial" panose="020B0604020202020204" pitchFamily="34" charset="0"/>
        <a:buChar char="•"/>
        <a:defRPr sz="1260" kern="1200">
          <a:solidFill>
            <a:schemeClr val="tx1"/>
          </a:solidFill>
          <a:latin typeface="+mn-lt"/>
          <a:ea typeface="+mn-ea"/>
          <a:cs typeface="+mn-cs"/>
        </a:defRPr>
      </a:lvl3pPr>
      <a:lvl4pPr marL="1007966"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4pPr>
      <a:lvl5pPr marL="1295956"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5pPr>
      <a:lvl6pPr marL="1583947"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6pPr>
      <a:lvl7pPr marL="1871937"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7pPr>
      <a:lvl8pPr marL="2159927"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8pPr>
      <a:lvl9pPr marL="2447917"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9pPr>
    </p:bodyStyle>
    <p:otherStyle>
      <a:defPPr>
        <a:defRPr lang="en-US"/>
      </a:defPPr>
      <a:lvl1pPr marL="0" algn="l" defTabSz="575981" rtl="0" eaLnBrk="1" latinLnBrk="0" hangingPunct="1">
        <a:defRPr sz="1134" kern="1200">
          <a:solidFill>
            <a:schemeClr val="tx1"/>
          </a:solidFill>
          <a:latin typeface="+mn-lt"/>
          <a:ea typeface="+mn-ea"/>
          <a:cs typeface="+mn-cs"/>
        </a:defRPr>
      </a:lvl1pPr>
      <a:lvl2pPr marL="287990" algn="l" defTabSz="575981" rtl="0" eaLnBrk="1" latinLnBrk="0" hangingPunct="1">
        <a:defRPr sz="1134" kern="1200">
          <a:solidFill>
            <a:schemeClr val="tx1"/>
          </a:solidFill>
          <a:latin typeface="+mn-lt"/>
          <a:ea typeface="+mn-ea"/>
          <a:cs typeface="+mn-cs"/>
        </a:defRPr>
      </a:lvl2pPr>
      <a:lvl3pPr marL="575981" algn="l" defTabSz="575981" rtl="0" eaLnBrk="1" latinLnBrk="0" hangingPunct="1">
        <a:defRPr sz="1134" kern="1200">
          <a:solidFill>
            <a:schemeClr val="tx1"/>
          </a:solidFill>
          <a:latin typeface="+mn-lt"/>
          <a:ea typeface="+mn-ea"/>
          <a:cs typeface="+mn-cs"/>
        </a:defRPr>
      </a:lvl3pPr>
      <a:lvl4pPr marL="863971" algn="l" defTabSz="575981" rtl="0" eaLnBrk="1" latinLnBrk="0" hangingPunct="1">
        <a:defRPr sz="1134" kern="1200">
          <a:solidFill>
            <a:schemeClr val="tx1"/>
          </a:solidFill>
          <a:latin typeface="+mn-lt"/>
          <a:ea typeface="+mn-ea"/>
          <a:cs typeface="+mn-cs"/>
        </a:defRPr>
      </a:lvl4pPr>
      <a:lvl5pPr marL="1151961" algn="l" defTabSz="575981" rtl="0" eaLnBrk="1" latinLnBrk="0" hangingPunct="1">
        <a:defRPr sz="1134" kern="1200">
          <a:solidFill>
            <a:schemeClr val="tx1"/>
          </a:solidFill>
          <a:latin typeface="+mn-lt"/>
          <a:ea typeface="+mn-ea"/>
          <a:cs typeface="+mn-cs"/>
        </a:defRPr>
      </a:lvl5pPr>
      <a:lvl6pPr marL="1439951" algn="l" defTabSz="575981" rtl="0" eaLnBrk="1" latinLnBrk="0" hangingPunct="1">
        <a:defRPr sz="1134" kern="1200">
          <a:solidFill>
            <a:schemeClr val="tx1"/>
          </a:solidFill>
          <a:latin typeface="+mn-lt"/>
          <a:ea typeface="+mn-ea"/>
          <a:cs typeface="+mn-cs"/>
        </a:defRPr>
      </a:lvl6pPr>
      <a:lvl7pPr marL="1727942" algn="l" defTabSz="575981" rtl="0" eaLnBrk="1" latinLnBrk="0" hangingPunct="1">
        <a:defRPr sz="1134" kern="1200">
          <a:solidFill>
            <a:schemeClr val="tx1"/>
          </a:solidFill>
          <a:latin typeface="+mn-lt"/>
          <a:ea typeface="+mn-ea"/>
          <a:cs typeface="+mn-cs"/>
        </a:defRPr>
      </a:lvl7pPr>
      <a:lvl8pPr marL="2015932" algn="l" defTabSz="575981" rtl="0" eaLnBrk="1" latinLnBrk="0" hangingPunct="1">
        <a:defRPr sz="1134" kern="1200">
          <a:solidFill>
            <a:schemeClr val="tx1"/>
          </a:solidFill>
          <a:latin typeface="+mn-lt"/>
          <a:ea typeface="+mn-ea"/>
          <a:cs typeface="+mn-cs"/>
        </a:defRPr>
      </a:lvl8pPr>
      <a:lvl9pPr marL="2303922" algn="l" defTabSz="575981" rtl="0" eaLnBrk="1" latinLnBrk="0" hangingPunct="1">
        <a:defRPr sz="1134"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hyperlink" Target="https://www.swimming.org/schools/" TargetMode="External"/><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hyperlink" Target="https://www.swimming.org/schools/" TargetMode="External"/><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 collage of children playing basketball&#10;&#10;AI-generated content may be incorrect.">
            <a:extLst>
              <a:ext uri="{FF2B5EF4-FFF2-40B4-BE49-F238E27FC236}">
                <a16:creationId xmlns:a16="http://schemas.microsoft.com/office/drawing/2014/main" id="{652499ED-E288-CEDF-2747-6811C7508FA6}"/>
              </a:ext>
            </a:extLst>
          </p:cNvPr>
          <p:cNvPicPr>
            <a:picLocks noChangeAspect="1"/>
          </p:cNvPicPr>
          <p:nvPr/>
        </p:nvPicPr>
        <p:blipFill>
          <a:blip r:embed="rId2"/>
          <a:stretch>
            <a:fillRect/>
          </a:stretch>
        </p:blipFill>
        <p:spPr>
          <a:xfrm>
            <a:off x="4333" y="0"/>
            <a:ext cx="6111146" cy="4319588"/>
          </a:xfrm>
          <a:prstGeom prst="rect">
            <a:avLst/>
          </a:prstGeom>
        </p:spPr>
      </p:pic>
    </p:spTree>
    <p:extLst>
      <p:ext uri="{BB962C8B-B14F-4D97-AF65-F5344CB8AC3E}">
        <p14:creationId xmlns:p14="http://schemas.microsoft.com/office/powerpoint/2010/main" val="154535765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DD0551-469A-DEBD-2409-100B2C306D33}"/>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653D601A-6B9B-B24F-954C-6D0ACC4C5EDD}"/>
              </a:ext>
            </a:extLst>
          </p:cNvPr>
          <p:cNvPicPr>
            <a:picLocks noChangeAspect="1"/>
          </p:cNvPicPr>
          <p:nvPr/>
        </p:nvPicPr>
        <p:blipFill>
          <a:blip r:embed="rId2"/>
          <a:stretch>
            <a:fillRect/>
          </a:stretch>
        </p:blipFill>
        <p:spPr>
          <a:xfrm>
            <a:off x="-16769" y="0"/>
            <a:ext cx="6173264" cy="4322536"/>
          </a:xfrm>
          <a:prstGeom prst="rect">
            <a:avLst/>
          </a:prstGeom>
        </p:spPr>
      </p:pic>
      <p:sp>
        <p:nvSpPr>
          <p:cNvPr id="4" name="TextBox 3">
            <a:extLst>
              <a:ext uri="{FF2B5EF4-FFF2-40B4-BE49-F238E27FC236}">
                <a16:creationId xmlns:a16="http://schemas.microsoft.com/office/drawing/2014/main" id="{DBBFD564-002E-61DE-9DBD-A3D6F53646DD}"/>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Review of the last academic year (2024/2025)</a:t>
            </a:r>
          </a:p>
        </p:txBody>
      </p:sp>
      <p:sp>
        <p:nvSpPr>
          <p:cNvPr id="6" name="TextBox 5">
            <a:extLst>
              <a:ext uri="{FF2B5EF4-FFF2-40B4-BE49-F238E27FC236}">
                <a16:creationId xmlns:a16="http://schemas.microsoft.com/office/drawing/2014/main" id="{61D9F60F-F13B-1086-50C1-85D73CC0740F}"/>
              </a:ext>
            </a:extLst>
          </p:cNvPr>
          <p:cNvSpPr txBox="1"/>
          <p:nvPr/>
        </p:nvSpPr>
        <p:spPr>
          <a:xfrm>
            <a:off x="241825" y="635438"/>
            <a:ext cx="5684413" cy="893130"/>
          </a:xfrm>
          <a:prstGeom prst="rect">
            <a:avLst/>
          </a:prstGeom>
          <a:noFill/>
        </p:spPr>
        <p:txBody>
          <a:bodyPr wrap="square" rtlCol="0">
            <a:spAutoFit/>
          </a:bodyPr>
          <a:lstStyle/>
          <a:p>
            <a:pPr marL="171450" indent="-171450">
              <a:lnSpc>
                <a:spcPct val="124000"/>
              </a:lnSpc>
              <a:buFont typeface="Arial" panose="020B0604020202020204" pitchFamily="34" charset="0"/>
              <a:buChar char="•"/>
            </a:pPr>
            <a:r>
              <a:rPr lang="en-US" sz="850" dirty="0"/>
              <a:t>Take some time to reflect on your intent, implementation and impact from last academic year to celebrate your wins but to also think about improvements for the year ahead.</a:t>
            </a:r>
          </a:p>
          <a:p>
            <a:pPr marL="171450" indent="-171450">
              <a:lnSpc>
                <a:spcPct val="124000"/>
              </a:lnSpc>
              <a:buFont typeface="Arial" panose="020B0604020202020204" pitchFamily="34" charset="0"/>
              <a:buChar char="•"/>
            </a:pPr>
            <a:r>
              <a:rPr lang="en-US" sz="850" dirty="0"/>
              <a:t>You do not need to complete every box. Just record the information that is key to your school's priorities and areas of focus.</a:t>
            </a:r>
          </a:p>
          <a:p>
            <a:pPr>
              <a:lnSpc>
                <a:spcPct val="124000"/>
              </a:lnSpc>
            </a:pPr>
            <a:r>
              <a:rPr lang="en-US" sz="850" b="1" i="1" dirty="0"/>
              <a:t>Remember</a:t>
            </a:r>
            <a:r>
              <a:rPr lang="en-US" sz="850" i="1" dirty="0"/>
              <a:t> - Be clear about how you focused spending on key groups such as SEND, girls and disadvantaged pupils. </a:t>
            </a:r>
          </a:p>
        </p:txBody>
      </p:sp>
      <p:graphicFrame>
        <p:nvGraphicFramePr>
          <p:cNvPr id="10" name="Table 9">
            <a:extLst>
              <a:ext uri="{FF2B5EF4-FFF2-40B4-BE49-F238E27FC236}">
                <a16:creationId xmlns:a16="http://schemas.microsoft.com/office/drawing/2014/main" id="{065D4AC4-7957-AA62-C1A0-FE4F2CF00CA3}"/>
              </a:ext>
            </a:extLst>
          </p:cNvPr>
          <p:cNvGraphicFramePr>
            <a:graphicFrameLocks noGrp="1"/>
          </p:cNvGraphicFramePr>
          <p:nvPr>
            <p:extLst>
              <p:ext uri="{D42A27DB-BD31-4B8C-83A1-F6EECF244321}">
                <p14:modId xmlns:p14="http://schemas.microsoft.com/office/powerpoint/2010/main" val="1370874504"/>
              </p:ext>
            </p:extLst>
          </p:nvPr>
        </p:nvGraphicFramePr>
        <p:xfrm>
          <a:off x="298297" y="1672070"/>
          <a:ext cx="5530128" cy="2420807"/>
        </p:xfrm>
        <a:graphic>
          <a:graphicData uri="http://schemas.openxmlformats.org/drawingml/2006/table">
            <a:tbl>
              <a:tblPr firstRow="1" bandRow="1">
                <a:tableStyleId>{5C22544A-7EE6-4342-B048-85BDC9FD1C3A}</a:tableStyleId>
              </a:tblPr>
              <a:tblGrid>
                <a:gridCol w="1731671">
                  <a:extLst>
                    <a:ext uri="{9D8B030D-6E8A-4147-A177-3AD203B41FA5}">
                      <a16:colId xmlns:a16="http://schemas.microsoft.com/office/drawing/2014/main" val="1397519339"/>
                    </a:ext>
                  </a:extLst>
                </a:gridCol>
                <a:gridCol w="2011680">
                  <a:extLst>
                    <a:ext uri="{9D8B030D-6E8A-4147-A177-3AD203B41FA5}">
                      <a16:colId xmlns:a16="http://schemas.microsoft.com/office/drawing/2014/main" val="279180329"/>
                    </a:ext>
                  </a:extLst>
                </a:gridCol>
                <a:gridCol w="1786777">
                  <a:extLst>
                    <a:ext uri="{9D8B030D-6E8A-4147-A177-3AD203B41FA5}">
                      <a16:colId xmlns:a16="http://schemas.microsoft.com/office/drawing/2014/main" val="1532179531"/>
                    </a:ext>
                  </a:extLst>
                </a:gridCol>
              </a:tblGrid>
              <a:tr h="226247">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hlinkClick r:id="rId3"/>
                        </a:rPr>
                        <a:t>Swimming and Water Safety</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What went well? Supporting evidence?</a:t>
                      </a:r>
                      <a:r>
                        <a:rPr lang="en-GB" sz="700" dirty="0">
                          <a:solidFill>
                            <a:sysClr val="windowText" lastClr="000000"/>
                          </a:solidFill>
                          <a:effectLst/>
                          <a:latin typeface="Calibri" panose="020F0502020204030204" pitchFamily="34" charset="0"/>
                          <a:cs typeface="Calibri" panose="020F0502020204030204" pitchFamily="34" charset="0"/>
                        </a:rPr>
                        <a:t> </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What didn't go well? Supporting evidence? </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1. </a:t>
                      </a:r>
                      <a:r>
                        <a:rPr lang="en-US" sz="700" dirty="0">
                          <a:effectLst/>
                          <a:latin typeface="Calibri" panose="020F0502020204030204" pitchFamily="34" charset="0"/>
                          <a:cs typeface="Calibri" panose="020F0502020204030204" pitchFamily="34" charset="0"/>
                        </a:rPr>
                        <a:t>Swim competently, confidently and proficiently over a distance of at least 25 </a:t>
                      </a:r>
                      <a:r>
                        <a:rPr lang="en-US" sz="700" dirty="0" err="1">
                          <a:effectLst/>
                          <a:latin typeface="Calibri" panose="020F0502020204030204" pitchFamily="34" charset="0"/>
                          <a:cs typeface="Calibri" panose="020F0502020204030204" pitchFamily="34" charset="0"/>
                        </a:rPr>
                        <a:t>metres</a:t>
                      </a:r>
                      <a:endParaRPr lang="en-GB" sz="700" dirty="0">
                        <a:effectLst/>
                        <a:latin typeface="Calibri" panose="020F0502020204030204" pitchFamily="34" charset="0"/>
                        <a:ea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US" sz="700" dirty="0">
                          <a:latin typeface="Calibri" panose="020F0502020204030204" pitchFamily="34" charset="0"/>
                          <a:cs typeface="Calibri" panose="020F0502020204030204" pitchFamily="34" charset="0"/>
                        </a:rPr>
                        <a:t>Swimming boosters for Year 6 provided children with more opportunities to reach this goal. For their curriculum swimming in Year 5, only 10% had reached this goal but after the boosters, this went up to 31%.</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31% is still a low number of children.</a:t>
                      </a: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098148111"/>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2. </a:t>
                      </a:r>
                      <a:r>
                        <a:rPr lang="en-US" sz="700" dirty="0">
                          <a:effectLst/>
                          <a:latin typeface="Calibri" panose="020F0502020204030204" pitchFamily="34" charset="0"/>
                          <a:cs typeface="Calibri" panose="020F0502020204030204" pitchFamily="34" charset="0"/>
                        </a:rPr>
                        <a:t>Use a range of strokes effectively (for example, front crawl, backstroke and breaststroke)</a:t>
                      </a:r>
                      <a:endParaRPr lang="en-GB" sz="700" dirty="0">
                        <a:effectLst/>
                        <a:latin typeface="Calibri" panose="020F0502020204030204" pitchFamily="34" charset="0"/>
                        <a:ea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US" sz="700" dirty="0">
                          <a:latin typeface="Calibri" panose="020F0502020204030204" pitchFamily="34" charset="0"/>
                          <a:cs typeface="Calibri" panose="020F0502020204030204" pitchFamily="34" charset="0"/>
                        </a:rPr>
                        <a:t>Swimming boosters for Year 6 provided children with more opportunities to reach this goal. For their curriculum swimming in Year 5, only 10% had reached this goal but after the boosters, this went up to 31%.</a:t>
                      </a: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31% is still a low number of children.</a:t>
                      </a: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7850329"/>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3. </a:t>
                      </a:r>
                      <a:r>
                        <a:rPr lang="en-US" sz="700" dirty="0">
                          <a:effectLst/>
                          <a:latin typeface="Calibri" panose="020F0502020204030204" pitchFamily="34" charset="0"/>
                          <a:cs typeface="Calibri" panose="020F0502020204030204" pitchFamily="34" charset="0"/>
                        </a:rPr>
                        <a:t>Perform safe self-rescue in different water-based situations</a:t>
                      </a:r>
                      <a:endParaRPr lang="en-GB" sz="700" dirty="0">
                        <a:effectLst/>
                        <a:latin typeface="Calibri" panose="020F0502020204030204" pitchFamily="34" charset="0"/>
                        <a:ea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US" sz="700" dirty="0">
                          <a:latin typeface="Calibri" panose="020F0502020204030204" pitchFamily="34" charset="0"/>
                          <a:cs typeface="Calibri" panose="020F0502020204030204" pitchFamily="34" charset="0"/>
                        </a:rPr>
                        <a:t>Children had the opportunity to complete this at the start of the swimming lessons.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It was not assessed who was able to complete it.</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873458530"/>
                  </a:ext>
                </a:extLst>
              </a:tr>
            </a:tbl>
          </a:graphicData>
        </a:graphic>
      </p:graphicFrame>
    </p:spTree>
    <p:extLst>
      <p:ext uri="{BB962C8B-B14F-4D97-AF65-F5344CB8AC3E}">
        <p14:creationId xmlns:p14="http://schemas.microsoft.com/office/powerpoint/2010/main" val="19124348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DA5B673-A646-6C19-D15A-944B76414D73}"/>
            </a:ext>
          </a:extLst>
        </p:cNvPr>
        <p:cNvGrpSpPr/>
        <p:nvPr/>
      </p:nvGrpSpPr>
      <p:grpSpPr>
        <a:xfrm>
          <a:off x="0" y="0"/>
          <a:ext cx="0" cy="0"/>
          <a:chOff x="0" y="0"/>
          <a:chExt cx="0" cy="0"/>
        </a:xfrm>
      </p:grpSpPr>
      <p:pic>
        <p:nvPicPr>
          <p:cNvPr id="6" name="Picture 5" descr="A screenshot of a computer&#10;&#10;AI-generated content may be incorrect.">
            <a:extLst>
              <a:ext uri="{FF2B5EF4-FFF2-40B4-BE49-F238E27FC236}">
                <a16:creationId xmlns:a16="http://schemas.microsoft.com/office/drawing/2014/main" id="{B56A260E-BF05-0A5C-4E38-14F45B4DA304}"/>
              </a:ext>
            </a:extLst>
          </p:cNvPr>
          <p:cNvPicPr>
            <a:picLocks noChangeAspect="1"/>
          </p:cNvPicPr>
          <p:nvPr/>
        </p:nvPicPr>
        <p:blipFill>
          <a:blip r:embed="rId2"/>
          <a:stretch>
            <a:fillRect/>
          </a:stretch>
        </p:blipFill>
        <p:spPr>
          <a:xfrm>
            <a:off x="-26726" y="0"/>
            <a:ext cx="6173264" cy="4322536"/>
          </a:xfrm>
          <a:prstGeom prst="rect">
            <a:avLst/>
          </a:prstGeom>
        </p:spPr>
      </p:pic>
      <p:sp>
        <p:nvSpPr>
          <p:cNvPr id="4" name="TextBox 3">
            <a:extLst>
              <a:ext uri="{FF2B5EF4-FFF2-40B4-BE49-F238E27FC236}">
                <a16:creationId xmlns:a16="http://schemas.microsoft.com/office/drawing/2014/main" id="{58774285-6350-5F9D-309A-493EA80BAD9B}"/>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Review of the last academic year (2024/2025)</a:t>
            </a:r>
          </a:p>
        </p:txBody>
      </p:sp>
      <p:graphicFrame>
        <p:nvGraphicFramePr>
          <p:cNvPr id="5" name="Table 4">
            <a:extLst>
              <a:ext uri="{FF2B5EF4-FFF2-40B4-BE49-F238E27FC236}">
                <a16:creationId xmlns:a16="http://schemas.microsoft.com/office/drawing/2014/main" id="{BB7A6755-CF87-7230-570A-7309BBAF653F}"/>
              </a:ext>
            </a:extLst>
          </p:cNvPr>
          <p:cNvGraphicFramePr>
            <a:graphicFrameLocks noGrp="1"/>
          </p:cNvGraphicFramePr>
          <p:nvPr>
            <p:extLst>
              <p:ext uri="{D42A27DB-BD31-4B8C-83A1-F6EECF244321}">
                <p14:modId xmlns:p14="http://schemas.microsoft.com/office/powerpoint/2010/main" val="1447013312"/>
              </p:ext>
            </p:extLst>
          </p:nvPr>
        </p:nvGraphicFramePr>
        <p:xfrm>
          <a:off x="201820" y="631508"/>
          <a:ext cx="5530128" cy="3581400"/>
        </p:xfrm>
        <a:graphic>
          <a:graphicData uri="http://schemas.openxmlformats.org/drawingml/2006/table">
            <a:tbl>
              <a:tblPr firstRow="1" bandRow="1">
                <a:tableStyleId>{5C22544A-7EE6-4342-B048-85BDC9FD1C3A}</a:tableStyleId>
              </a:tblPr>
              <a:tblGrid>
                <a:gridCol w="1711987">
                  <a:extLst>
                    <a:ext uri="{9D8B030D-6E8A-4147-A177-3AD203B41FA5}">
                      <a16:colId xmlns:a16="http://schemas.microsoft.com/office/drawing/2014/main" val="1397519339"/>
                    </a:ext>
                  </a:extLst>
                </a:gridCol>
                <a:gridCol w="2010284">
                  <a:extLst>
                    <a:ext uri="{9D8B030D-6E8A-4147-A177-3AD203B41FA5}">
                      <a16:colId xmlns:a16="http://schemas.microsoft.com/office/drawing/2014/main" val="279180329"/>
                    </a:ext>
                  </a:extLst>
                </a:gridCol>
                <a:gridCol w="1807857">
                  <a:extLst>
                    <a:ext uri="{9D8B030D-6E8A-4147-A177-3AD203B41FA5}">
                      <a16:colId xmlns:a16="http://schemas.microsoft.com/office/drawing/2014/main" val="1532179531"/>
                    </a:ext>
                  </a:extLst>
                </a:gridCol>
              </a:tblGrid>
              <a:tr h="226247">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Key areas as outlined in PE and sport premium guidance</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What went well? Supporting evidence?</a:t>
                      </a:r>
                      <a:r>
                        <a:rPr lang="en-GB" sz="700" dirty="0">
                          <a:solidFill>
                            <a:sysClr val="windowText" lastClr="000000"/>
                          </a:solidFill>
                          <a:effectLst/>
                          <a:latin typeface="Calibri" panose="020F0502020204030204" pitchFamily="34" charset="0"/>
                          <a:cs typeface="Calibri" panose="020F0502020204030204" pitchFamily="34" charset="0"/>
                        </a:rPr>
                        <a:t> </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What didn't go well? Supporting evidence? </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1. </a:t>
                      </a:r>
                      <a:r>
                        <a:rPr lang="en-US" sz="700" dirty="0">
                          <a:effectLst/>
                          <a:latin typeface="Calibri" panose="020F0502020204030204" pitchFamily="34" charset="0"/>
                          <a:cs typeface="Calibri" panose="020F0502020204030204" pitchFamily="34" charset="0"/>
                        </a:rPr>
                        <a:t>Increasing confidence, knowledge and skills of all staff in teaching PE and sporting activities prioritising CPD and training where needed</a:t>
                      </a:r>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We </a:t>
                      </a:r>
                      <a:r>
                        <a:rPr lang="en-US" sz="700" dirty="0" err="1">
                          <a:latin typeface="Calibri" panose="020F0502020204030204" pitchFamily="34" charset="0"/>
                          <a:cs typeface="Calibri" panose="020F0502020204030204" pitchFamily="34" charset="0"/>
                        </a:rPr>
                        <a:t>utilised</a:t>
                      </a:r>
                      <a:r>
                        <a:rPr lang="en-US" sz="700" dirty="0">
                          <a:latin typeface="Calibri" panose="020F0502020204030204" pitchFamily="34" charset="0"/>
                          <a:cs typeface="Calibri" panose="020F0502020204030204" pitchFamily="34" charset="0"/>
                        </a:rPr>
                        <a:t> a PE specialist from a local secondary school to deliver high quality CPD for all staff across the year. Teachers requested topics they wanted more support in teaching or ideas for lessons and reported higher confidence afterwards.</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We used Complete PE planning resources as a guideline for PE lessons so that teachers had a reference of activities and sequences of lessons to follow to ensure that PE is skills-based, adaptable and progressive across the school.</a:t>
                      </a: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US" sz="700" dirty="0">
                          <a:latin typeface="Calibri" panose="020F0502020204030204" pitchFamily="34" charset="0"/>
                          <a:cs typeface="Calibri" panose="020F0502020204030204" pitchFamily="34" charset="0"/>
                        </a:rPr>
                        <a:t>Staff still not keen on teaching Tag rugby and report that children find it difficult to access.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098148111"/>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2. </a:t>
                      </a:r>
                      <a:r>
                        <a:rPr lang="en-US" sz="700" dirty="0">
                          <a:effectLst/>
                          <a:latin typeface="Calibri" panose="020F0502020204030204" pitchFamily="34" charset="0"/>
                          <a:cs typeface="Calibri" panose="020F0502020204030204" pitchFamily="34" charset="0"/>
                        </a:rPr>
                        <a:t>Increasing engagement of all pupils in regular physical activity and sporting activities</a:t>
                      </a:r>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US" sz="700" dirty="0">
                          <a:latin typeface="Calibri" panose="020F0502020204030204" pitchFamily="34" charset="0"/>
                          <a:cs typeface="Calibri" panose="020F0502020204030204" pitchFamily="34" charset="0"/>
                        </a:rPr>
                        <a:t>Swimming boosters – had a big impact on the number of children being able to swim efficiently (from 10% to 31%).</a:t>
                      </a:r>
                    </a:p>
                    <a:p>
                      <a:endParaRPr lang="en-US" sz="700" dirty="0">
                        <a:latin typeface="Calibri" panose="020F0502020204030204" pitchFamily="34" charset="0"/>
                        <a:cs typeface="Calibri" panose="020F0502020204030204" pitchFamily="34" charset="0"/>
                      </a:endParaRPr>
                    </a:p>
                    <a:p>
                      <a:r>
                        <a:rPr lang="en-US" sz="700" dirty="0">
                          <a:latin typeface="Calibri" panose="020F0502020204030204" pitchFamily="34" charset="0"/>
                          <a:cs typeface="Calibri" panose="020F0502020204030204" pitchFamily="34" charset="0"/>
                        </a:rPr>
                        <a:t>Using workshops for various different sports that are not on our PE curriculum. This meant that children had more opportunities to experience sports they may never do outside of school and more opportunities to find a sport they enjoy doing.</a:t>
                      </a:r>
                    </a:p>
                    <a:p>
                      <a:endParaRPr lang="en-US" sz="700" dirty="0">
                        <a:latin typeface="Calibri" panose="020F0502020204030204" pitchFamily="34" charset="0"/>
                        <a:cs typeface="Calibri" panose="020F0502020204030204" pitchFamily="34" charset="0"/>
                      </a:endParaRPr>
                    </a:p>
                    <a:p>
                      <a:r>
                        <a:rPr lang="en-US" sz="700" dirty="0">
                          <a:latin typeface="Calibri" panose="020F0502020204030204" pitchFamily="34" charset="0"/>
                          <a:cs typeface="Calibri" panose="020F0502020204030204" pitchFamily="34" charset="0"/>
                        </a:rPr>
                        <a:t>Running lunchtime sports clubs provided more opportunities for children to be active throughout the school day. The clubs were popular with full numbers of 20 children every lunchtime.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Swimming boosters were not for a long enough amount of weeks. The children needed more focus on becoming efficient and confident and so did not reach a level where they could practice safe self-rescue.</a:t>
                      </a: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7850329"/>
                  </a:ext>
                </a:extLst>
              </a:tr>
            </a:tbl>
          </a:graphicData>
        </a:graphic>
      </p:graphicFrame>
    </p:spTree>
    <p:extLst>
      <p:ext uri="{BB962C8B-B14F-4D97-AF65-F5344CB8AC3E}">
        <p14:creationId xmlns:p14="http://schemas.microsoft.com/office/powerpoint/2010/main" val="275597750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8053B42-8C81-4DE7-625E-17DE05AD0C22}"/>
            </a:ext>
          </a:extLst>
        </p:cNvPr>
        <p:cNvGrpSpPr/>
        <p:nvPr/>
      </p:nvGrpSpPr>
      <p:grpSpPr>
        <a:xfrm>
          <a:off x="0" y="0"/>
          <a:ext cx="0" cy="0"/>
          <a:chOff x="0" y="0"/>
          <a:chExt cx="0" cy="0"/>
        </a:xfrm>
      </p:grpSpPr>
      <p:pic>
        <p:nvPicPr>
          <p:cNvPr id="6" name="Picture 5" descr="A screenshot of a computer&#10;&#10;AI-generated content may be incorrect.">
            <a:extLst>
              <a:ext uri="{FF2B5EF4-FFF2-40B4-BE49-F238E27FC236}">
                <a16:creationId xmlns:a16="http://schemas.microsoft.com/office/drawing/2014/main" id="{3AC1E9C2-1C91-6BAC-5047-CE0493D42E70}"/>
              </a:ext>
            </a:extLst>
          </p:cNvPr>
          <p:cNvPicPr>
            <a:picLocks noChangeAspect="1"/>
          </p:cNvPicPr>
          <p:nvPr/>
        </p:nvPicPr>
        <p:blipFill>
          <a:blip r:embed="rId2"/>
          <a:stretch>
            <a:fillRect/>
          </a:stretch>
        </p:blipFill>
        <p:spPr>
          <a:xfrm>
            <a:off x="-16769" y="0"/>
            <a:ext cx="6173264" cy="4322536"/>
          </a:xfrm>
          <a:prstGeom prst="rect">
            <a:avLst/>
          </a:prstGeom>
        </p:spPr>
      </p:pic>
      <p:sp>
        <p:nvSpPr>
          <p:cNvPr id="4" name="TextBox 3">
            <a:extLst>
              <a:ext uri="{FF2B5EF4-FFF2-40B4-BE49-F238E27FC236}">
                <a16:creationId xmlns:a16="http://schemas.microsoft.com/office/drawing/2014/main" id="{6E532BB3-3E8C-8C2B-D49F-407DAA50D1D2}"/>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Review of the last academic year (2024/2025)</a:t>
            </a:r>
          </a:p>
        </p:txBody>
      </p:sp>
      <p:graphicFrame>
        <p:nvGraphicFramePr>
          <p:cNvPr id="5" name="Table 4">
            <a:extLst>
              <a:ext uri="{FF2B5EF4-FFF2-40B4-BE49-F238E27FC236}">
                <a16:creationId xmlns:a16="http://schemas.microsoft.com/office/drawing/2014/main" id="{F9BDBC17-CD2E-90F4-A5E7-9D45B87765A4}"/>
              </a:ext>
            </a:extLst>
          </p:cNvPr>
          <p:cNvGraphicFramePr>
            <a:graphicFrameLocks noGrp="1"/>
          </p:cNvGraphicFramePr>
          <p:nvPr>
            <p:extLst>
              <p:ext uri="{D42A27DB-BD31-4B8C-83A1-F6EECF244321}">
                <p14:modId xmlns:p14="http://schemas.microsoft.com/office/powerpoint/2010/main" val="3477598726"/>
              </p:ext>
            </p:extLst>
          </p:nvPr>
        </p:nvGraphicFramePr>
        <p:xfrm>
          <a:off x="304799" y="576703"/>
          <a:ext cx="5530128" cy="3672840"/>
        </p:xfrm>
        <a:graphic>
          <a:graphicData uri="http://schemas.openxmlformats.org/drawingml/2006/table">
            <a:tbl>
              <a:tblPr firstRow="1" bandRow="1">
                <a:tableStyleId>{5C22544A-7EE6-4342-B048-85BDC9FD1C3A}</a:tableStyleId>
              </a:tblPr>
              <a:tblGrid>
                <a:gridCol w="1711987">
                  <a:extLst>
                    <a:ext uri="{9D8B030D-6E8A-4147-A177-3AD203B41FA5}">
                      <a16:colId xmlns:a16="http://schemas.microsoft.com/office/drawing/2014/main" val="1397519339"/>
                    </a:ext>
                  </a:extLst>
                </a:gridCol>
                <a:gridCol w="2010284">
                  <a:extLst>
                    <a:ext uri="{9D8B030D-6E8A-4147-A177-3AD203B41FA5}">
                      <a16:colId xmlns:a16="http://schemas.microsoft.com/office/drawing/2014/main" val="279180329"/>
                    </a:ext>
                  </a:extLst>
                </a:gridCol>
                <a:gridCol w="1807857">
                  <a:extLst>
                    <a:ext uri="{9D8B030D-6E8A-4147-A177-3AD203B41FA5}">
                      <a16:colId xmlns:a16="http://schemas.microsoft.com/office/drawing/2014/main" val="1532179531"/>
                    </a:ext>
                  </a:extLst>
                </a:gridCol>
              </a:tblGrid>
              <a:tr h="287094">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Key areas as outlined in PE and sport premium guidance</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What went well? Supporting evidence?</a:t>
                      </a:r>
                      <a:r>
                        <a:rPr lang="en-GB" sz="700" dirty="0">
                          <a:solidFill>
                            <a:sysClr val="windowText" lastClr="000000"/>
                          </a:solidFill>
                          <a:effectLst/>
                          <a:latin typeface="Calibri" panose="020F0502020204030204" pitchFamily="34" charset="0"/>
                          <a:cs typeface="Calibri" panose="020F0502020204030204" pitchFamily="34" charset="0"/>
                        </a:rPr>
                        <a:t> </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What didn't go well? Supporting evidence? </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66856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3. </a:t>
                      </a:r>
                      <a:r>
                        <a:rPr lang="en-US" sz="700" b="0" dirty="0">
                          <a:effectLst/>
                          <a:latin typeface="Calibri" panose="020F0502020204030204" pitchFamily="34" charset="0"/>
                          <a:cs typeface="Calibri" panose="020F0502020204030204" pitchFamily="34" charset="0"/>
                        </a:rPr>
                        <a:t>Raising the profile of PE and sport across the school, to support whole school improvement</a:t>
                      </a:r>
                      <a:endParaRPr lang="en-US" sz="700" b="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Providing new sporting equipment for afterschool clubs so that children can try new sporting activities.</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latin typeface="Calibri" panose="020F0502020204030204" pitchFamily="34" charset="0"/>
                        <a:cs typeface="Calibri" panose="020F0502020204030204" pitchFamily="34" charset="0"/>
                      </a:endParaRPr>
                    </a:p>
                    <a:p>
                      <a:r>
                        <a:rPr lang="en-US" sz="700" dirty="0" err="1">
                          <a:latin typeface="Calibri" panose="020F0502020204030204" pitchFamily="34" charset="0"/>
                          <a:cs typeface="Calibri" panose="020F0502020204030204" pitchFamily="34" charset="0"/>
                        </a:rPr>
                        <a:t>Physifun</a:t>
                      </a:r>
                      <a:r>
                        <a:rPr lang="en-US" sz="700" dirty="0">
                          <a:latin typeface="Calibri" panose="020F0502020204030204" pitchFamily="34" charset="0"/>
                          <a:cs typeface="Calibri" panose="020F0502020204030204" pitchFamily="34" charset="0"/>
                        </a:rPr>
                        <a:t> assembly time clubs provide more opportunities for targeted children (less active) to be active.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US" sz="700" dirty="0" err="1">
                          <a:latin typeface="Calibri" panose="020F0502020204030204" pitchFamily="34" charset="0"/>
                          <a:cs typeface="Calibri" panose="020F0502020204030204" pitchFamily="34" charset="0"/>
                        </a:rPr>
                        <a:t>Physifun</a:t>
                      </a:r>
                      <a:r>
                        <a:rPr lang="en-US" sz="700" dirty="0">
                          <a:latin typeface="Calibri" panose="020F0502020204030204" pitchFamily="34" charset="0"/>
                          <a:cs typeface="Calibri" panose="020F0502020204030204" pitchFamily="34" charset="0"/>
                        </a:rPr>
                        <a:t> clubs do not seem to be encouraging the children to be more active outside of school as the same children are being targeted this year as well.</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098148111"/>
                  </a:ext>
                </a:extLst>
              </a:tr>
              <a:tr h="1191439">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4. </a:t>
                      </a:r>
                      <a:r>
                        <a:rPr lang="en-US" sz="700" dirty="0">
                          <a:effectLst/>
                          <a:latin typeface="Calibri" panose="020F0502020204030204" pitchFamily="34" charset="0"/>
                          <a:cs typeface="Calibri" panose="020F0502020204030204" pitchFamily="34" charset="0"/>
                        </a:rPr>
                        <a:t>Offer a broader and more equal experience of a range of sports and physical activities to all pupils and ensure equal access to sport for boys and girls</a:t>
                      </a:r>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US" sz="700" dirty="0">
                          <a:latin typeface="Calibri" panose="020F0502020204030204" pitchFamily="34" charset="0"/>
                          <a:cs typeface="Calibri" panose="020F0502020204030204" pitchFamily="34" charset="0"/>
                        </a:rPr>
                        <a:t>Using workshops for various different sports that are not on our PE curriculum. This meant that children had more opportunities to experience sports they may never do outside of school and more opportunities to find a sport they enjoy doing.</a:t>
                      </a:r>
                    </a:p>
                    <a:p>
                      <a:endParaRPr lang="en-US" sz="700" dirty="0">
                        <a:latin typeface="Calibri" panose="020F0502020204030204" pitchFamily="34" charset="0"/>
                        <a:cs typeface="Calibri" panose="020F0502020204030204" pitchFamily="34" charset="0"/>
                      </a:endParaRPr>
                    </a:p>
                    <a:p>
                      <a:r>
                        <a:rPr lang="en-US" sz="700" dirty="0">
                          <a:latin typeface="Calibri" panose="020F0502020204030204" pitchFamily="34" charset="0"/>
                          <a:cs typeface="Calibri" panose="020F0502020204030204" pitchFamily="34" charset="0"/>
                        </a:rPr>
                        <a:t>After school sports clubs are now invite only which has meant that girls are invited and now attend the clubs, whereas they were reluctant to sign up before.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Attendance of girls at sport related after school clubs was very low (information taken from club registers) before we introduced the invite only aspect.</a:t>
                      </a: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7850329"/>
                  </a:ext>
                </a:extLst>
              </a:tr>
              <a:tr h="990474">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5. </a:t>
                      </a:r>
                      <a:r>
                        <a:rPr lang="en-US" sz="700" dirty="0">
                          <a:effectLst/>
                          <a:latin typeface="Calibri" panose="020F0502020204030204" pitchFamily="34" charset="0"/>
                          <a:cs typeface="Calibri" panose="020F0502020204030204" pitchFamily="34" charset="0"/>
                        </a:rPr>
                        <a:t>Increasing participation in competitive sport</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WASPS membership has given us access to local competitions and festivals. We attended an orienteering festival and the WASPS Spring festival. </a:t>
                      </a: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Most competitions are for A and B teams and, where we are a small school, we do not often match that advanced level of sport. Therefore, we did not attend any sporting competitions that were competitive based on skills.</a:t>
                      </a: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bl>
          </a:graphicData>
        </a:graphic>
      </p:graphicFrame>
    </p:spTree>
    <p:extLst>
      <p:ext uri="{BB962C8B-B14F-4D97-AF65-F5344CB8AC3E}">
        <p14:creationId xmlns:p14="http://schemas.microsoft.com/office/powerpoint/2010/main" val="221221420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69D434C-40D3-B593-20E1-7F77321E8D22}"/>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E026D05E-2A4F-B56B-D369-7D73D5C3E07D}"/>
              </a:ext>
            </a:extLst>
          </p:cNvPr>
          <p:cNvPicPr>
            <a:picLocks noChangeAspect="1"/>
          </p:cNvPicPr>
          <p:nvPr/>
        </p:nvPicPr>
        <p:blipFill>
          <a:blip r:embed="rId2"/>
          <a:stretch>
            <a:fillRect/>
          </a:stretch>
        </p:blipFill>
        <p:spPr>
          <a:xfrm>
            <a:off x="-2809" y="0"/>
            <a:ext cx="6166284" cy="4322536"/>
          </a:xfrm>
          <a:prstGeom prst="rect">
            <a:avLst/>
          </a:prstGeom>
        </p:spPr>
      </p:pic>
      <p:sp>
        <p:nvSpPr>
          <p:cNvPr id="4" name="TextBox 3">
            <a:extLst>
              <a:ext uri="{FF2B5EF4-FFF2-40B4-BE49-F238E27FC236}">
                <a16:creationId xmlns:a16="http://schemas.microsoft.com/office/drawing/2014/main" id="{5068A47E-05FA-E59E-E6B8-458180D7CF21}"/>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Aims for this academic year (2025/2026)</a:t>
            </a:r>
          </a:p>
        </p:txBody>
      </p:sp>
      <p:sp>
        <p:nvSpPr>
          <p:cNvPr id="2" name="TextBox 1">
            <a:extLst>
              <a:ext uri="{FF2B5EF4-FFF2-40B4-BE49-F238E27FC236}">
                <a16:creationId xmlns:a16="http://schemas.microsoft.com/office/drawing/2014/main" id="{DF6A6CD2-88E8-9610-81B4-3451EA6069CB}"/>
              </a:ext>
            </a:extLst>
          </p:cNvPr>
          <p:cNvSpPr txBox="1"/>
          <p:nvPr/>
        </p:nvSpPr>
        <p:spPr>
          <a:xfrm>
            <a:off x="241825" y="607518"/>
            <a:ext cx="5684413" cy="1561646"/>
          </a:xfrm>
          <a:prstGeom prst="rect">
            <a:avLst/>
          </a:prstGeom>
          <a:noFill/>
        </p:spPr>
        <p:txBody>
          <a:bodyPr wrap="square" rtlCol="0">
            <a:spAutoFit/>
          </a:bodyPr>
          <a:lstStyle/>
          <a:p>
            <a:pPr marL="171450" indent="-171450">
              <a:lnSpc>
                <a:spcPct val="124000"/>
              </a:lnSpc>
              <a:buFont typeface="Arial" panose="020B0604020202020204" pitchFamily="34" charset="0"/>
              <a:buChar char="•"/>
            </a:pPr>
            <a:r>
              <a:rPr lang="en-US" sz="850" dirty="0">
                <a:latin typeface="Calibri" panose="020F0502020204030204" pitchFamily="34" charset="0"/>
                <a:cs typeface="Calibri" panose="020F0502020204030204" pitchFamily="34" charset="0"/>
              </a:rPr>
              <a:t>Using your whole school priorities, school development plan and previous PE, school sport and physical activity data, set out your aims for the year ahead. </a:t>
            </a:r>
          </a:p>
          <a:p>
            <a:pPr marL="171450" indent="-171450">
              <a:lnSpc>
                <a:spcPct val="124000"/>
              </a:lnSpc>
              <a:buFont typeface="Arial" panose="020B0604020202020204" pitchFamily="34" charset="0"/>
              <a:buChar char="•"/>
            </a:pPr>
            <a:r>
              <a:rPr lang="en-US" sz="850" dirty="0">
                <a:latin typeface="Calibri" panose="020F0502020204030204" pitchFamily="34" charset="0"/>
                <a:cs typeface="Calibri" panose="020F0502020204030204" pitchFamily="34" charset="0"/>
              </a:rPr>
              <a:t>Think about specific areas of need such as </a:t>
            </a:r>
            <a:r>
              <a:rPr lang="en-US" sz="850" b="1" dirty="0">
                <a:latin typeface="Calibri" panose="020F0502020204030204" pitchFamily="34" charset="0"/>
                <a:cs typeface="Calibri" panose="020F0502020204030204" pitchFamily="34" charset="0"/>
              </a:rPr>
              <a:t>inactive girls, SEND and disadvantaged pupils</a:t>
            </a:r>
          </a:p>
          <a:p>
            <a:pPr marL="171450" indent="-171450">
              <a:lnSpc>
                <a:spcPct val="124000"/>
              </a:lnSpc>
              <a:buFont typeface="Arial" panose="020B0604020202020204" pitchFamily="34" charset="0"/>
              <a:buChar char="•"/>
            </a:pPr>
            <a:r>
              <a:rPr lang="en-US" sz="850" dirty="0">
                <a:latin typeface="Calibri" panose="020F0502020204030204" pitchFamily="34" charset="0"/>
                <a:cs typeface="Calibri" panose="020F0502020204030204" pitchFamily="34" charset="0"/>
              </a:rPr>
              <a:t>Remember to also input your swimming data and reflections in the table located at the bottom of this page.</a:t>
            </a:r>
          </a:p>
          <a:p>
            <a:pPr marL="171450" indent="-171450">
              <a:lnSpc>
                <a:spcPct val="124000"/>
              </a:lnSpc>
              <a:buFont typeface="Arial" panose="020B0604020202020204" pitchFamily="34" charset="0"/>
              <a:buChar char="•"/>
            </a:pPr>
            <a:r>
              <a:rPr lang="en-US" sz="850" dirty="0">
                <a:latin typeface="Calibri" panose="020F0502020204030204" pitchFamily="34" charset="0"/>
                <a:cs typeface="Calibri" panose="020F0502020204030204" pitchFamily="34" charset="0"/>
              </a:rPr>
              <a:t>Consider which of the 5 key areas improvements will be focusing on:</a:t>
            </a:r>
          </a:p>
          <a:p>
            <a:pPr>
              <a:lnSpc>
                <a:spcPct val="124000"/>
              </a:lnSpc>
            </a:pPr>
            <a:r>
              <a:rPr lang="en-US" sz="700" i="1" dirty="0">
                <a:latin typeface="Calibri" panose="020F0502020204030204" pitchFamily="34" charset="0"/>
                <a:cs typeface="Calibri" panose="020F0502020204030204" pitchFamily="34" charset="0"/>
              </a:rPr>
              <a:t>1. Increasing confidence, knowledge and skills of all staff in teaching PE and sporting activities </a:t>
            </a:r>
            <a:r>
              <a:rPr lang="en-US" sz="700" i="1" dirty="0" err="1">
                <a:latin typeface="Calibri" panose="020F0502020204030204" pitchFamily="34" charset="0"/>
                <a:cs typeface="Calibri" panose="020F0502020204030204" pitchFamily="34" charset="0"/>
              </a:rPr>
              <a:t>prioritising</a:t>
            </a:r>
            <a:r>
              <a:rPr lang="en-US" sz="700" i="1" dirty="0">
                <a:latin typeface="Calibri" panose="020F0502020204030204" pitchFamily="34" charset="0"/>
                <a:cs typeface="Calibri" panose="020F0502020204030204" pitchFamily="34" charset="0"/>
              </a:rPr>
              <a:t> CPD and training where needed.</a:t>
            </a:r>
          </a:p>
          <a:p>
            <a:pPr>
              <a:lnSpc>
                <a:spcPct val="124000"/>
              </a:lnSpc>
            </a:pPr>
            <a:r>
              <a:rPr lang="en-US" sz="700" i="1" dirty="0">
                <a:latin typeface="Calibri" panose="020F0502020204030204" pitchFamily="34" charset="0"/>
                <a:cs typeface="Calibri" panose="020F0502020204030204" pitchFamily="34" charset="0"/>
              </a:rPr>
              <a:t>2. Increasing engagement of all pupils in regular physical activity and sporting activities</a:t>
            </a:r>
          </a:p>
          <a:p>
            <a:pPr>
              <a:lnSpc>
                <a:spcPct val="124000"/>
              </a:lnSpc>
            </a:pPr>
            <a:r>
              <a:rPr lang="en-US" sz="700" i="1" dirty="0">
                <a:latin typeface="Calibri" panose="020F0502020204030204" pitchFamily="34" charset="0"/>
                <a:cs typeface="Calibri" panose="020F0502020204030204" pitchFamily="34" charset="0"/>
              </a:rPr>
              <a:t>3. Raising the profile of PE and sport across the school, to support whole school improvement</a:t>
            </a:r>
          </a:p>
          <a:p>
            <a:pPr>
              <a:lnSpc>
                <a:spcPct val="124000"/>
              </a:lnSpc>
            </a:pPr>
            <a:r>
              <a:rPr lang="en-US" sz="700" i="1" dirty="0">
                <a:latin typeface="Calibri" panose="020F0502020204030204" pitchFamily="34" charset="0"/>
                <a:cs typeface="Calibri" panose="020F0502020204030204" pitchFamily="34" charset="0"/>
              </a:rPr>
              <a:t>4. Offer a broader and more equal experience of a range of sports and physical activities to all pupils and ensure equal access to sport for boys  and girls</a:t>
            </a:r>
          </a:p>
          <a:p>
            <a:pPr>
              <a:lnSpc>
                <a:spcPct val="124000"/>
              </a:lnSpc>
            </a:pPr>
            <a:r>
              <a:rPr lang="en-US" sz="700" i="1" dirty="0">
                <a:latin typeface="Calibri" panose="020F0502020204030204" pitchFamily="34" charset="0"/>
                <a:cs typeface="Calibri" panose="020F0502020204030204" pitchFamily="34" charset="0"/>
              </a:rPr>
              <a:t>5. Increasing participation in competitive sport</a:t>
            </a:r>
          </a:p>
        </p:txBody>
      </p:sp>
      <p:graphicFrame>
        <p:nvGraphicFramePr>
          <p:cNvPr id="5" name="Table 4">
            <a:extLst>
              <a:ext uri="{FF2B5EF4-FFF2-40B4-BE49-F238E27FC236}">
                <a16:creationId xmlns:a16="http://schemas.microsoft.com/office/drawing/2014/main" id="{5A182FA8-E1AB-D63D-6ECD-2D907EE595F6}"/>
              </a:ext>
            </a:extLst>
          </p:cNvPr>
          <p:cNvGraphicFramePr>
            <a:graphicFrameLocks noGrp="1"/>
          </p:cNvGraphicFramePr>
          <p:nvPr>
            <p:extLst>
              <p:ext uri="{D42A27DB-BD31-4B8C-83A1-F6EECF244321}">
                <p14:modId xmlns:p14="http://schemas.microsoft.com/office/powerpoint/2010/main" val="3218518826"/>
              </p:ext>
            </p:extLst>
          </p:nvPr>
        </p:nvGraphicFramePr>
        <p:xfrm>
          <a:off x="315269" y="2272972"/>
          <a:ext cx="5530128" cy="1780727"/>
        </p:xfrm>
        <a:graphic>
          <a:graphicData uri="http://schemas.openxmlformats.org/drawingml/2006/table">
            <a:tbl>
              <a:tblPr firstRow="1" bandRow="1">
                <a:tableStyleId>{5C22544A-7EE6-4342-B048-85BDC9FD1C3A}</a:tableStyleId>
              </a:tblPr>
              <a:tblGrid>
                <a:gridCol w="1711987">
                  <a:extLst>
                    <a:ext uri="{9D8B030D-6E8A-4147-A177-3AD203B41FA5}">
                      <a16:colId xmlns:a16="http://schemas.microsoft.com/office/drawing/2014/main" val="1397519339"/>
                    </a:ext>
                  </a:extLst>
                </a:gridCol>
                <a:gridCol w="2010284">
                  <a:extLst>
                    <a:ext uri="{9D8B030D-6E8A-4147-A177-3AD203B41FA5}">
                      <a16:colId xmlns:a16="http://schemas.microsoft.com/office/drawing/2014/main" val="279180329"/>
                    </a:ext>
                  </a:extLst>
                </a:gridCol>
                <a:gridCol w="1807857">
                  <a:extLst>
                    <a:ext uri="{9D8B030D-6E8A-4147-A177-3AD203B41FA5}">
                      <a16:colId xmlns:a16="http://schemas.microsoft.com/office/drawing/2014/main" val="1532179531"/>
                    </a:ext>
                  </a:extLst>
                </a:gridCol>
              </a:tblGrid>
              <a:tr h="226247">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hlinkClick r:id="rId3"/>
                        </a:rPr>
                        <a:t>Swimming and Water Safety</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What went well? Supporting evidence?</a:t>
                      </a:r>
                      <a:r>
                        <a:rPr lang="en-GB" sz="700" dirty="0">
                          <a:solidFill>
                            <a:sysClr val="windowText" lastClr="000000"/>
                          </a:solidFill>
                          <a:effectLst/>
                          <a:latin typeface="Calibri" panose="020F0502020204030204" pitchFamily="34" charset="0"/>
                          <a:cs typeface="Calibri" panose="020F0502020204030204" pitchFamily="34" charset="0"/>
                        </a:rPr>
                        <a:t> </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What didn't go well? Supporting evidence? </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1. </a:t>
                      </a:r>
                      <a:r>
                        <a:rPr lang="en-US" sz="700" dirty="0">
                          <a:effectLst/>
                          <a:latin typeface="Calibri" panose="020F0502020204030204" pitchFamily="34" charset="0"/>
                          <a:cs typeface="Calibri" panose="020F0502020204030204" pitchFamily="34" charset="0"/>
                        </a:rPr>
                        <a:t>Swim competently, confidently and proficiently over a distance of at least 25 </a:t>
                      </a:r>
                      <a:r>
                        <a:rPr lang="en-US" sz="700" dirty="0" err="1">
                          <a:effectLst/>
                          <a:latin typeface="Calibri" panose="020F0502020204030204" pitchFamily="34" charset="0"/>
                          <a:cs typeface="Calibri" panose="020F0502020204030204" pitchFamily="34" charset="0"/>
                        </a:rPr>
                        <a:t>metres</a:t>
                      </a:r>
                      <a:endParaRPr lang="en-US" sz="7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GB" sz="700" dirty="0">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US" sz="700" dirty="0">
                          <a:latin typeface="Calibri" panose="020F0502020204030204" pitchFamily="34" charset="0"/>
                          <a:cs typeface="Calibri" panose="020F0502020204030204" pitchFamily="34" charset="0"/>
                        </a:rPr>
                        <a:t>10% able to swim 25m back and front, unaided. Booster swimming sessions made a big difference to their swimming ability as this group had very low attainment after year 5 curriculum swimming.</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US" sz="700" dirty="0">
                          <a:latin typeface="Calibri" panose="020F0502020204030204" pitchFamily="34" charset="0"/>
                          <a:cs typeface="Calibri" panose="020F0502020204030204" pitchFamily="34" charset="0"/>
                        </a:rPr>
                        <a:t>10% is still a low number.</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098148111"/>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2. </a:t>
                      </a:r>
                      <a:r>
                        <a:rPr lang="en-US" sz="700" dirty="0">
                          <a:effectLst/>
                          <a:latin typeface="Calibri" panose="020F0502020204030204" pitchFamily="34" charset="0"/>
                          <a:cs typeface="Calibri" panose="020F0502020204030204" pitchFamily="34" charset="0"/>
                        </a:rPr>
                        <a:t>Use a range of strokes effectively (for example, front crawl, backstroke and breaststroke)</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GB" sz="700" dirty="0">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US" sz="700" dirty="0">
                          <a:latin typeface="Calibri" panose="020F0502020204030204" pitchFamily="34" charset="0"/>
                          <a:cs typeface="Calibri" panose="020F0502020204030204" pitchFamily="34" charset="0"/>
                        </a:rPr>
                        <a:t>10% able to perform different strokes.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7850329"/>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3. </a:t>
                      </a:r>
                      <a:r>
                        <a:rPr lang="en-US" sz="700" dirty="0">
                          <a:effectLst/>
                          <a:latin typeface="Calibri" panose="020F0502020204030204" pitchFamily="34" charset="0"/>
                          <a:cs typeface="Calibri" panose="020F0502020204030204" pitchFamily="34" charset="0"/>
                        </a:rPr>
                        <a:t>Perform safe self-rescue in different water-based situations</a:t>
                      </a:r>
                      <a:endParaRPr lang="en-GB" sz="700" dirty="0">
                        <a:effectLst/>
                        <a:latin typeface="Calibri" panose="020F0502020204030204" pitchFamily="34" charset="0"/>
                        <a:ea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US" sz="700" dirty="0">
                          <a:latin typeface="Calibri" panose="020F0502020204030204" pitchFamily="34" charset="0"/>
                          <a:cs typeface="Calibri" panose="020F0502020204030204" pitchFamily="34" charset="0"/>
                        </a:rPr>
                        <a:t>100% were able to rescue themselves by floating on their backs and were able to walk in water.</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873458530"/>
                  </a:ext>
                </a:extLst>
              </a:tr>
            </a:tbl>
          </a:graphicData>
        </a:graphic>
      </p:graphicFrame>
    </p:spTree>
    <p:extLst>
      <p:ext uri="{BB962C8B-B14F-4D97-AF65-F5344CB8AC3E}">
        <p14:creationId xmlns:p14="http://schemas.microsoft.com/office/powerpoint/2010/main" val="335679190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CA891C-7B14-166A-A3BA-79F6E8E36AD9}"/>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83FCC5BF-69B1-8281-8BAD-88861BCEBDC1}"/>
              </a:ext>
            </a:extLst>
          </p:cNvPr>
          <p:cNvPicPr>
            <a:picLocks noChangeAspect="1"/>
          </p:cNvPicPr>
          <p:nvPr/>
        </p:nvPicPr>
        <p:blipFill>
          <a:blip r:embed="rId2"/>
          <a:stretch>
            <a:fillRect/>
          </a:stretch>
        </p:blipFill>
        <p:spPr>
          <a:xfrm>
            <a:off x="-46471" y="-2948"/>
            <a:ext cx="6166284" cy="4322536"/>
          </a:xfrm>
          <a:prstGeom prst="rect">
            <a:avLst/>
          </a:prstGeom>
        </p:spPr>
      </p:pic>
      <p:graphicFrame>
        <p:nvGraphicFramePr>
          <p:cNvPr id="2" name="Table 1">
            <a:extLst>
              <a:ext uri="{FF2B5EF4-FFF2-40B4-BE49-F238E27FC236}">
                <a16:creationId xmlns:a16="http://schemas.microsoft.com/office/drawing/2014/main" id="{F06D8B73-1069-A20D-8F57-8B1AA064904F}"/>
              </a:ext>
            </a:extLst>
          </p:cNvPr>
          <p:cNvGraphicFramePr>
            <a:graphicFrameLocks noGrp="1"/>
          </p:cNvGraphicFramePr>
          <p:nvPr>
            <p:extLst>
              <p:ext uri="{D42A27DB-BD31-4B8C-83A1-F6EECF244321}">
                <p14:modId xmlns:p14="http://schemas.microsoft.com/office/powerpoint/2010/main" val="1889124151"/>
              </p:ext>
            </p:extLst>
          </p:nvPr>
        </p:nvGraphicFramePr>
        <p:xfrm>
          <a:off x="294842" y="505221"/>
          <a:ext cx="5530128" cy="3767167"/>
        </p:xfrm>
        <a:graphic>
          <a:graphicData uri="http://schemas.openxmlformats.org/drawingml/2006/table">
            <a:tbl>
              <a:tblPr firstRow="1" bandRow="1">
                <a:tableStyleId>{5C22544A-7EE6-4342-B048-85BDC9FD1C3A}</a:tableStyleId>
              </a:tblPr>
              <a:tblGrid>
                <a:gridCol w="497638">
                  <a:extLst>
                    <a:ext uri="{9D8B030D-6E8A-4147-A177-3AD203B41FA5}">
                      <a16:colId xmlns:a16="http://schemas.microsoft.com/office/drawing/2014/main" val="1397519339"/>
                    </a:ext>
                  </a:extLst>
                </a:gridCol>
                <a:gridCol w="1089660">
                  <a:extLst>
                    <a:ext uri="{9D8B030D-6E8A-4147-A177-3AD203B41FA5}">
                      <a16:colId xmlns:a16="http://schemas.microsoft.com/office/drawing/2014/main" val="3874769663"/>
                    </a:ext>
                  </a:extLst>
                </a:gridCol>
                <a:gridCol w="1510964">
                  <a:extLst>
                    <a:ext uri="{9D8B030D-6E8A-4147-A177-3AD203B41FA5}">
                      <a16:colId xmlns:a16="http://schemas.microsoft.com/office/drawing/2014/main" val="279180329"/>
                    </a:ext>
                  </a:extLst>
                </a:gridCol>
                <a:gridCol w="1422736">
                  <a:extLst>
                    <a:ext uri="{9D8B030D-6E8A-4147-A177-3AD203B41FA5}">
                      <a16:colId xmlns:a16="http://schemas.microsoft.com/office/drawing/2014/main" val="1419483341"/>
                    </a:ext>
                  </a:extLst>
                </a:gridCol>
                <a:gridCol w="1009130">
                  <a:extLst>
                    <a:ext uri="{9D8B030D-6E8A-4147-A177-3AD203B41FA5}">
                      <a16:colId xmlns:a16="http://schemas.microsoft.com/office/drawing/2014/main" val="1532179531"/>
                    </a:ext>
                  </a:extLst>
                </a:gridCol>
              </a:tblGrid>
              <a:tr h="298691">
                <a:tc>
                  <a:txBody>
                    <a:bodyPr/>
                    <a:lstStyle/>
                    <a:p>
                      <a:pPr algn="ct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dirty="0">
                          <a:solidFill>
                            <a:sysClr val="windowText" lastClr="000000"/>
                          </a:solidFill>
                          <a:latin typeface="Calibri" panose="020F0502020204030204" pitchFamily="34" charset="0"/>
                          <a:cs typeface="Calibri" panose="020F0502020204030204" pitchFamily="34" charset="0"/>
                        </a:rPr>
                        <a:t>Intent - what is your objective?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Implementation - How will you achieve this?</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Impact - What do you hope to see?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Supporting evidence</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1511647">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effectLst/>
                          <a:latin typeface="Calibri" panose="020F0502020204030204" pitchFamily="34" charset="0"/>
                          <a:cs typeface="Calibri" panose="020F0502020204030204" pitchFamily="34" charset="0"/>
                        </a:rPr>
                        <a:t>Plan and monitor</a:t>
                      </a:r>
                      <a:br>
                        <a:rPr lang="en-US" sz="700" b="1" dirty="0">
                          <a:effectLst/>
                          <a:latin typeface="Calibri" panose="020F0502020204030204" pitchFamily="34" charset="0"/>
                          <a:cs typeface="Calibri" panose="020F0502020204030204" pitchFamily="34" charset="0"/>
                        </a:rPr>
                      </a:br>
                      <a:r>
                        <a:rPr lang="en-US" sz="500" b="1" dirty="0">
                          <a:effectLst/>
                          <a:latin typeface="Calibri" panose="020F0502020204030204" pitchFamily="34" charset="0"/>
                          <a:cs typeface="Calibri" panose="020F0502020204030204" pitchFamily="34" charset="0"/>
                        </a:rPr>
                        <a:t>(Complete now and monitor)</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600" dirty="0">
                          <a:solidFill>
                            <a:schemeClr val="tx1"/>
                          </a:solidFill>
                          <a:latin typeface="Calibri" panose="020F0502020204030204" pitchFamily="34" charset="0"/>
                          <a:cs typeface="Calibri" panose="020F0502020204030204" pitchFamily="34" charset="0"/>
                        </a:rPr>
                        <a:t>To increase opportunities for children to take part in sporting activities, raising the awareness of sports and PE and increasing their active time.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500" dirty="0">
                          <a:solidFill>
                            <a:schemeClr val="tx1"/>
                          </a:solidFill>
                          <a:latin typeface="Calibri" panose="020F0502020204030204" pitchFamily="34" charset="0"/>
                          <a:cs typeface="Calibri" panose="020F0502020204030204" pitchFamily="34" charset="0"/>
                        </a:rPr>
                        <a:t>After school clubs – use Premier education to run 3 weekly after school clubs (KS1 football, KS2 PE topic club, KS2 football). Teacher run clubs to include an active session at least termly and provide equipment for this.</a:t>
                      </a:r>
                    </a:p>
                    <a:p>
                      <a:pPr algn="l">
                        <a:lnSpc>
                          <a:spcPct val="100000"/>
                        </a:lnSpc>
                      </a:pPr>
                      <a:endParaRPr lang="en-US" sz="500" dirty="0">
                        <a:solidFill>
                          <a:schemeClr val="tx1"/>
                        </a:solidFill>
                        <a:latin typeface="Calibri" panose="020F0502020204030204" pitchFamily="34" charset="0"/>
                        <a:cs typeface="Calibri" panose="020F0502020204030204" pitchFamily="34" charset="0"/>
                      </a:endParaRPr>
                    </a:p>
                    <a:p>
                      <a:pPr algn="l">
                        <a:lnSpc>
                          <a:spcPct val="100000"/>
                        </a:lnSpc>
                      </a:pPr>
                      <a:r>
                        <a:rPr lang="en-US" sz="500" dirty="0">
                          <a:solidFill>
                            <a:schemeClr val="tx1"/>
                          </a:solidFill>
                          <a:latin typeface="Calibri" panose="020F0502020204030204" pitchFamily="34" charset="0"/>
                          <a:cs typeface="Calibri" panose="020F0502020204030204" pitchFamily="34" charset="0"/>
                        </a:rPr>
                        <a:t>Lunchtime clubs – use premier education to run 2 weekly lunchtime clubs for all children to have access to. Year 6 PE captains to run 2 weekly lunchtime clubs for all children to access.</a:t>
                      </a:r>
                    </a:p>
                    <a:p>
                      <a:pPr algn="l">
                        <a:lnSpc>
                          <a:spcPct val="100000"/>
                        </a:lnSpc>
                      </a:pPr>
                      <a:endParaRPr lang="en-US" sz="500" dirty="0">
                        <a:solidFill>
                          <a:schemeClr val="tx1"/>
                        </a:solidFill>
                        <a:latin typeface="Calibri" panose="020F0502020204030204" pitchFamily="34" charset="0"/>
                        <a:cs typeface="Calibri" panose="020F0502020204030204" pitchFamily="34" charset="0"/>
                      </a:endParaRPr>
                    </a:p>
                    <a:p>
                      <a:pPr algn="l">
                        <a:lnSpc>
                          <a:spcPct val="100000"/>
                        </a:lnSpc>
                      </a:pPr>
                      <a:r>
                        <a:rPr lang="en-US" sz="500" dirty="0">
                          <a:solidFill>
                            <a:schemeClr val="tx1"/>
                          </a:solidFill>
                          <a:latin typeface="Calibri" panose="020F0502020204030204" pitchFamily="34" charset="0"/>
                          <a:cs typeface="Calibri" panose="020F0502020204030204" pitchFamily="34" charset="0"/>
                        </a:rPr>
                        <a:t>Workshops – Use Premier education to have termly workshops of sports not on our curriculum that children would otherwise not have access to trying (street dancing, archery, golf, for example). Skipping workshop in wellbeing week.</a:t>
                      </a:r>
                    </a:p>
                    <a:p>
                      <a:pPr algn="l">
                        <a:lnSpc>
                          <a:spcPct val="100000"/>
                        </a:lnSpc>
                      </a:pPr>
                      <a:r>
                        <a:rPr lang="en-US" sz="500" dirty="0">
                          <a:solidFill>
                            <a:schemeClr val="tx1"/>
                          </a:solidFill>
                          <a:latin typeface="Calibri" panose="020F0502020204030204" pitchFamily="34" charset="0"/>
                          <a:cs typeface="Calibri" panose="020F0502020204030204" pitchFamily="34" charset="0"/>
                        </a:rPr>
                        <a:t>A-life workshops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600" dirty="0">
                          <a:solidFill>
                            <a:schemeClr val="tx1"/>
                          </a:solidFill>
                          <a:latin typeface="Calibri" panose="020F0502020204030204" pitchFamily="34" charset="0"/>
                          <a:cs typeface="Calibri" panose="020F0502020204030204" pitchFamily="34" charset="0"/>
                        </a:rPr>
                        <a:t>More children accessing more sporting clubs.</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r>
                        <a:rPr lang="en-US" sz="600" dirty="0">
                          <a:solidFill>
                            <a:schemeClr val="tx1"/>
                          </a:solidFill>
                          <a:latin typeface="Calibri" panose="020F0502020204030204" pitchFamily="34" charset="0"/>
                          <a:cs typeface="Calibri" panose="020F0502020204030204" pitchFamily="34" charset="0"/>
                        </a:rPr>
                        <a:t>Children being more active at lunch times.</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r>
                        <a:rPr lang="en-US" sz="600" dirty="0">
                          <a:solidFill>
                            <a:schemeClr val="tx1"/>
                          </a:solidFill>
                          <a:latin typeface="Calibri" panose="020F0502020204030204" pitchFamily="34" charset="0"/>
                          <a:cs typeface="Calibri" panose="020F0502020204030204" pitchFamily="34" charset="0"/>
                        </a:rPr>
                        <a:t>Children reporting positive experiences of new sports.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Club monitoring</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solidFill>
                          <a:schemeClr val="tx1"/>
                        </a:solidFill>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Observations of clubs</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solidFill>
                          <a:schemeClr val="tx1"/>
                        </a:solidFill>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Feedback about workshops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r h="298691">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b="1" dirty="0">
                          <a:solidFill>
                            <a:sysClr val="windowText" lastClr="000000"/>
                          </a:solidFill>
                          <a:latin typeface="Calibri" panose="020F0502020204030204" pitchFamily="34" charset="0"/>
                          <a:cs typeface="Calibri" panose="020F0502020204030204" pitchFamily="34" charset="0"/>
                        </a:rPr>
                        <a:t>What impact have you seen?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Are the improvements sustainable? How?</a:t>
                      </a:r>
                      <a:endParaRPr lang="en-US" sz="700" b="1"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Supporting evidence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b="1" dirty="0">
                          <a:solidFill>
                            <a:sysClr val="windowText" lastClr="000000"/>
                          </a:solidFill>
                          <a:effectLst/>
                          <a:latin typeface="Calibri" panose="020F0502020204030204" pitchFamily="34" charset="0"/>
                          <a:cs typeface="Calibri" panose="020F0502020204030204" pitchFamily="34" charset="0"/>
                        </a:rPr>
                        <a:t>Approx. cost</a:t>
                      </a:r>
                      <a:endPar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3420514327"/>
                  </a:ext>
                </a:extLst>
              </a:tr>
              <a:tr h="1198534">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latin typeface="Calibri" panose="020F0502020204030204" pitchFamily="34" charset="0"/>
                          <a:cs typeface="Calibri" panose="020F0502020204030204" pitchFamily="34" charset="0"/>
                        </a:rPr>
                        <a:t>Evaluate</a:t>
                      </a:r>
                      <a:r>
                        <a:rPr lang="en-US" sz="700" b="1" dirty="0">
                          <a:latin typeface="Calibri" panose="020F0502020204030204" pitchFamily="34" charset="0"/>
                          <a:cs typeface="Calibri" panose="020F0502020204030204" pitchFamily="34" charset="0"/>
                        </a:rPr>
                        <a:t> </a:t>
                      </a:r>
                      <a:r>
                        <a:rPr lang="en-US" sz="500" b="1" dirty="0">
                          <a:latin typeface="Calibri" panose="020F0502020204030204" pitchFamily="34" charset="0"/>
                          <a:cs typeface="Calibri" panose="020F0502020204030204" pitchFamily="34" charset="0"/>
                        </a:rPr>
                        <a:t>(Complete in July)</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450" dirty="0">
                          <a:solidFill>
                            <a:schemeClr val="tx1"/>
                          </a:solidFill>
                          <a:latin typeface="Calibri" panose="020F0502020204030204" pitchFamily="34" charset="0"/>
                          <a:cs typeface="Calibri" panose="020F0502020204030204" pitchFamily="34" charset="0"/>
                        </a:rPr>
                        <a:t>Children are engaged in workshops and feedback is positive. They all take part in the activities. From the skipping workshops, more children started skipping at break times and lunchtimes.</a:t>
                      </a:r>
                    </a:p>
                    <a:p>
                      <a:pPr algn="l">
                        <a:lnSpc>
                          <a:spcPct val="100000"/>
                        </a:lnSpc>
                      </a:pPr>
                      <a:endParaRPr lang="en-US" sz="450" dirty="0">
                        <a:solidFill>
                          <a:schemeClr val="tx1"/>
                        </a:solidFill>
                        <a:latin typeface="Calibri" panose="020F0502020204030204" pitchFamily="34" charset="0"/>
                        <a:cs typeface="Calibri" panose="020F0502020204030204" pitchFamily="34" charset="0"/>
                      </a:endParaRPr>
                    </a:p>
                    <a:p>
                      <a:pPr algn="l">
                        <a:lnSpc>
                          <a:spcPct val="100000"/>
                        </a:lnSpc>
                      </a:pPr>
                      <a:r>
                        <a:rPr lang="en-US" sz="450" dirty="0">
                          <a:solidFill>
                            <a:schemeClr val="tx1"/>
                          </a:solidFill>
                          <a:latin typeface="Calibri" panose="020F0502020204030204" pitchFamily="34" charset="0"/>
                          <a:cs typeface="Calibri" panose="020F0502020204030204" pitchFamily="34" charset="0"/>
                        </a:rPr>
                        <a:t>Club attendance is high and most children attending regularly at the afterschool clubs. More children are active at lunchtimes so we had to introduce a </a:t>
                      </a:r>
                      <a:r>
                        <a:rPr lang="en-US" sz="450" dirty="0" err="1">
                          <a:solidFill>
                            <a:schemeClr val="tx1"/>
                          </a:solidFill>
                          <a:latin typeface="Calibri" panose="020F0502020204030204" pitchFamily="34" charset="0"/>
                          <a:cs typeface="Calibri" panose="020F0502020204030204" pitchFamily="34" charset="0"/>
                        </a:rPr>
                        <a:t>rota</a:t>
                      </a:r>
                      <a:r>
                        <a:rPr lang="en-US" sz="450" dirty="0">
                          <a:solidFill>
                            <a:schemeClr val="tx1"/>
                          </a:solidFill>
                          <a:latin typeface="Calibri" panose="020F0502020204030204" pitchFamily="34" charset="0"/>
                          <a:cs typeface="Calibri" panose="020F0502020204030204" pitchFamily="34" charset="0"/>
                        </a:rPr>
                        <a:t> for the lunch time clubs.</a:t>
                      </a:r>
                    </a:p>
                    <a:p>
                      <a:pPr algn="l">
                        <a:lnSpc>
                          <a:spcPct val="100000"/>
                        </a:lnSpc>
                      </a:pPr>
                      <a:endParaRPr lang="en-US" sz="450" dirty="0">
                        <a:solidFill>
                          <a:schemeClr val="tx1"/>
                        </a:solidFill>
                        <a:latin typeface="Calibri" panose="020F0502020204030204" pitchFamily="34" charset="0"/>
                        <a:cs typeface="Calibri" panose="020F0502020204030204" pitchFamily="34" charset="0"/>
                      </a:endParaRPr>
                    </a:p>
                    <a:p>
                      <a:pPr algn="l">
                        <a:lnSpc>
                          <a:spcPct val="100000"/>
                        </a:lnSpc>
                      </a:pPr>
                      <a:r>
                        <a:rPr lang="en-US" sz="450" dirty="0">
                          <a:solidFill>
                            <a:schemeClr val="tx1"/>
                          </a:solidFill>
                          <a:latin typeface="Calibri" panose="020F0502020204030204" pitchFamily="34" charset="0"/>
                          <a:cs typeface="Calibri" panose="020F0502020204030204" pitchFamily="34" charset="0"/>
                        </a:rPr>
                        <a:t>Year 6 have been running their activity club with different children.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600" dirty="0">
                          <a:solidFill>
                            <a:schemeClr val="tx1"/>
                          </a:solidFill>
                          <a:latin typeface="Calibri" panose="020F0502020204030204" pitchFamily="34" charset="0"/>
                          <a:cs typeface="Calibri" panose="020F0502020204030204" pitchFamily="34" charset="0"/>
                        </a:rPr>
                        <a:t>Skipping is sustainable because we have purchased skipping ropes and children continue to practice their skills. Potentially the older children can continue to teach the younger children these skills as they move through the school.</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r>
                        <a:rPr lang="en-US" sz="600" dirty="0">
                          <a:solidFill>
                            <a:schemeClr val="tx1"/>
                          </a:solidFill>
                          <a:latin typeface="Calibri" panose="020F0502020204030204" pitchFamily="34" charset="0"/>
                          <a:cs typeface="Calibri" panose="020F0502020204030204" pitchFamily="34" charset="0"/>
                        </a:rPr>
                        <a:t>Year 6 can train the year 5s to carry on with their activity club each year.</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600" dirty="0">
                          <a:solidFill>
                            <a:schemeClr val="tx1"/>
                          </a:solidFill>
                          <a:latin typeface="Calibri" panose="020F0502020204030204" pitchFamily="34" charset="0"/>
                          <a:cs typeface="Calibri" panose="020F0502020204030204" pitchFamily="34" charset="0"/>
                        </a:rPr>
                        <a:t>Increased number of children skipping at break and lunch times.</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r>
                        <a:rPr lang="en-US" sz="600" dirty="0">
                          <a:solidFill>
                            <a:schemeClr val="tx1"/>
                          </a:solidFill>
                          <a:latin typeface="Calibri" panose="020F0502020204030204" pitchFamily="34" charset="0"/>
                          <a:cs typeface="Calibri" panose="020F0502020204030204" pitchFamily="34" charset="0"/>
                        </a:rPr>
                        <a:t>Rota needed to be introduced at lunch times to avoid overcrowding of activity area.</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r>
                        <a:rPr lang="en-US" sz="600" dirty="0">
                          <a:solidFill>
                            <a:schemeClr val="tx1"/>
                          </a:solidFill>
                          <a:latin typeface="Calibri" panose="020F0502020204030204" pitchFamily="34" charset="0"/>
                          <a:cs typeface="Calibri" panose="020F0502020204030204" pitchFamily="34" charset="0"/>
                        </a:rPr>
                        <a:t>At least 40% of every class has taken part in a regular Sports after school club.</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Street dance workshops-  £400 </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solidFill>
                          <a:schemeClr val="tx1"/>
                        </a:solidFill>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Skipping workshops - £725</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solidFill>
                          <a:schemeClr val="tx1"/>
                        </a:solidFill>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A-Life workshops - £1620</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solidFill>
                          <a:schemeClr val="tx1"/>
                        </a:solidFill>
                        <a:highlight>
                          <a:srgbClr val="FFFF00"/>
                        </a:highligh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Premier education lunch and after school clubs - £8320</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solidFill>
                          <a:schemeClr val="tx1"/>
                        </a:solidFill>
                        <a:highlight>
                          <a:srgbClr val="FFFF00"/>
                        </a:highligh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Equipment for afterschool clubs, lunch clubs and PE lessons – 1614.69</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solidFill>
                          <a:schemeClr val="tx1"/>
                        </a:solidFill>
                        <a:highlight>
                          <a:srgbClr val="FFFF00"/>
                        </a:highligh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highlight>
                            <a:srgbClr val="FFFF00"/>
                          </a:highlight>
                          <a:latin typeface="Calibri" panose="020F0502020204030204" pitchFamily="34" charset="0"/>
                          <a:cs typeface="Calibri" panose="020F0502020204030204" pitchFamily="34" charset="0"/>
                        </a:rPr>
                        <a:t>Total – £12,679.90</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72556584"/>
                  </a:ext>
                </a:extLst>
              </a:tr>
            </a:tbl>
          </a:graphicData>
        </a:graphic>
      </p:graphicFrame>
      <p:sp>
        <p:nvSpPr>
          <p:cNvPr id="4" name="TextBox 3">
            <a:extLst>
              <a:ext uri="{FF2B5EF4-FFF2-40B4-BE49-F238E27FC236}">
                <a16:creationId xmlns:a16="http://schemas.microsoft.com/office/drawing/2014/main" id="{1CFA53F3-F0F5-4362-4434-1CA64B94EA7D}"/>
              </a:ext>
            </a:extLst>
          </p:cNvPr>
          <p:cNvSpPr txBox="1"/>
          <p:nvPr/>
        </p:nvSpPr>
        <p:spPr>
          <a:xfrm>
            <a:off x="294842" y="228222"/>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Your objective: Increased opportunities</a:t>
            </a:r>
          </a:p>
        </p:txBody>
      </p:sp>
      <p:sp>
        <p:nvSpPr>
          <p:cNvPr id="5" name="TextBox 4">
            <a:extLst>
              <a:ext uri="{FF2B5EF4-FFF2-40B4-BE49-F238E27FC236}">
                <a16:creationId xmlns:a16="http://schemas.microsoft.com/office/drawing/2014/main" id="{11EB319B-BE38-409D-83FC-BC2669DCE408}"/>
              </a:ext>
            </a:extLst>
          </p:cNvPr>
          <p:cNvSpPr txBox="1"/>
          <p:nvPr/>
        </p:nvSpPr>
        <p:spPr>
          <a:xfrm>
            <a:off x="294841" y="14421"/>
            <a:ext cx="3559359" cy="276999"/>
          </a:xfrm>
          <a:prstGeom prst="rect">
            <a:avLst/>
          </a:prstGeom>
          <a:noFill/>
        </p:spPr>
        <p:txBody>
          <a:bodyPr wrap="square" rtlCol="0">
            <a:spAutoFit/>
          </a:bodyPr>
          <a:lstStyle/>
          <a:p>
            <a:r>
              <a:rPr lang="en-US" sz="1200" b="1" dirty="0">
                <a:solidFill>
                  <a:srgbClr val="FF0000"/>
                </a:solidFill>
                <a:latin typeface="Calibri" panose="020F0502020204030204" pitchFamily="34" charset="0"/>
                <a:cs typeface="Calibri" panose="020F0502020204030204" pitchFamily="34" charset="0"/>
              </a:rPr>
              <a:t>Total Sports Premium Allocation: £17,770</a:t>
            </a:r>
          </a:p>
        </p:txBody>
      </p:sp>
    </p:spTree>
    <p:extLst>
      <p:ext uri="{BB962C8B-B14F-4D97-AF65-F5344CB8AC3E}">
        <p14:creationId xmlns:p14="http://schemas.microsoft.com/office/powerpoint/2010/main" val="312065853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849E3F4-B61C-457A-E840-C9EE07D9A22E}"/>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4EEA956D-2CFF-5B2C-CD1B-06FDF2099C49}"/>
              </a:ext>
            </a:extLst>
          </p:cNvPr>
          <p:cNvPicPr>
            <a:picLocks noChangeAspect="1"/>
          </p:cNvPicPr>
          <p:nvPr/>
        </p:nvPicPr>
        <p:blipFill>
          <a:blip r:embed="rId2"/>
          <a:stretch>
            <a:fillRect/>
          </a:stretch>
        </p:blipFill>
        <p:spPr>
          <a:xfrm>
            <a:off x="-16769" y="0"/>
            <a:ext cx="6166284" cy="4322536"/>
          </a:xfrm>
          <a:prstGeom prst="rect">
            <a:avLst/>
          </a:prstGeom>
        </p:spPr>
      </p:pic>
      <p:sp>
        <p:nvSpPr>
          <p:cNvPr id="4" name="TextBox 3">
            <a:extLst>
              <a:ext uri="{FF2B5EF4-FFF2-40B4-BE49-F238E27FC236}">
                <a16:creationId xmlns:a16="http://schemas.microsoft.com/office/drawing/2014/main" id="{08956E3B-44E3-C739-9807-F5B3AC764123}"/>
              </a:ext>
            </a:extLst>
          </p:cNvPr>
          <p:cNvSpPr txBox="1"/>
          <p:nvPr/>
        </p:nvSpPr>
        <p:spPr>
          <a:xfrm>
            <a:off x="241825" y="208550"/>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Your objective: CPD for teachers</a:t>
            </a:r>
          </a:p>
        </p:txBody>
      </p:sp>
      <p:graphicFrame>
        <p:nvGraphicFramePr>
          <p:cNvPr id="2" name="Table 1">
            <a:extLst>
              <a:ext uri="{FF2B5EF4-FFF2-40B4-BE49-F238E27FC236}">
                <a16:creationId xmlns:a16="http://schemas.microsoft.com/office/drawing/2014/main" id="{3E931EEE-F173-2C9E-A785-A1E6D92FD218}"/>
              </a:ext>
            </a:extLst>
          </p:cNvPr>
          <p:cNvGraphicFramePr>
            <a:graphicFrameLocks noGrp="1"/>
          </p:cNvGraphicFramePr>
          <p:nvPr>
            <p:extLst>
              <p:ext uri="{D42A27DB-BD31-4B8C-83A1-F6EECF244321}">
                <p14:modId xmlns:p14="http://schemas.microsoft.com/office/powerpoint/2010/main" val="3971858669"/>
              </p:ext>
            </p:extLst>
          </p:nvPr>
        </p:nvGraphicFramePr>
        <p:xfrm>
          <a:off x="294842" y="694098"/>
          <a:ext cx="5530128" cy="3276600"/>
        </p:xfrm>
        <a:graphic>
          <a:graphicData uri="http://schemas.openxmlformats.org/drawingml/2006/table">
            <a:tbl>
              <a:tblPr firstRow="1" bandRow="1">
                <a:tableStyleId>{5C22544A-7EE6-4342-B048-85BDC9FD1C3A}</a:tableStyleId>
              </a:tblPr>
              <a:tblGrid>
                <a:gridCol w="497638">
                  <a:extLst>
                    <a:ext uri="{9D8B030D-6E8A-4147-A177-3AD203B41FA5}">
                      <a16:colId xmlns:a16="http://schemas.microsoft.com/office/drawing/2014/main" val="1397519339"/>
                    </a:ext>
                  </a:extLst>
                </a:gridCol>
                <a:gridCol w="1089660">
                  <a:extLst>
                    <a:ext uri="{9D8B030D-6E8A-4147-A177-3AD203B41FA5}">
                      <a16:colId xmlns:a16="http://schemas.microsoft.com/office/drawing/2014/main" val="3874769663"/>
                    </a:ext>
                  </a:extLst>
                </a:gridCol>
                <a:gridCol w="1510964">
                  <a:extLst>
                    <a:ext uri="{9D8B030D-6E8A-4147-A177-3AD203B41FA5}">
                      <a16:colId xmlns:a16="http://schemas.microsoft.com/office/drawing/2014/main" val="279180329"/>
                    </a:ext>
                  </a:extLst>
                </a:gridCol>
                <a:gridCol w="1422736">
                  <a:extLst>
                    <a:ext uri="{9D8B030D-6E8A-4147-A177-3AD203B41FA5}">
                      <a16:colId xmlns:a16="http://schemas.microsoft.com/office/drawing/2014/main" val="1419483341"/>
                    </a:ext>
                  </a:extLst>
                </a:gridCol>
                <a:gridCol w="1009130">
                  <a:extLst>
                    <a:ext uri="{9D8B030D-6E8A-4147-A177-3AD203B41FA5}">
                      <a16:colId xmlns:a16="http://schemas.microsoft.com/office/drawing/2014/main" val="1532179531"/>
                    </a:ext>
                  </a:extLst>
                </a:gridCol>
              </a:tblGrid>
              <a:tr h="226247">
                <a:tc>
                  <a:txBody>
                    <a:bodyPr/>
                    <a:lstStyle/>
                    <a:p>
                      <a:pPr algn="ct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dirty="0">
                          <a:solidFill>
                            <a:sysClr val="windowText" lastClr="000000"/>
                          </a:solidFill>
                          <a:latin typeface="Calibri" panose="020F0502020204030204" pitchFamily="34" charset="0"/>
                          <a:cs typeface="Calibri" panose="020F0502020204030204" pitchFamily="34" charset="0"/>
                        </a:rPr>
                        <a:t>Intent - what is your objective?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Implementation - How will you achieve this?</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Impact - What do you hope to see?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Supporting evidence</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effectLst/>
                          <a:latin typeface="Calibri" panose="020F0502020204030204" pitchFamily="34" charset="0"/>
                          <a:cs typeface="Calibri" panose="020F0502020204030204" pitchFamily="34" charset="0"/>
                        </a:rPr>
                        <a:t>Plan and monitor</a:t>
                      </a:r>
                      <a:br>
                        <a:rPr lang="en-US" sz="700" b="1" dirty="0">
                          <a:effectLst/>
                          <a:latin typeface="Calibri" panose="020F0502020204030204" pitchFamily="34" charset="0"/>
                          <a:cs typeface="Calibri" panose="020F0502020204030204" pitchFamily="34" charset="0"/>
                        </a:rPr>
                      </a:br>
                      <a:r>
                        <a:rPr lang="en-US" sz="500" b="1" dirty="0">
                          <a:effectLst/>
                          <a:latin typeface="Calibri" panose="020F0502020204030204" pitchFamily="34" charset="0"/>
                          <a:cs typeface="Calibri" panose="020F0502020204030204" pitchFamily="34" charset="0"/>
                        </a:rPr>
                        <a:t>(Complete now and monitor)</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600" dirty="0">
                          <a:solidFill>
                            <a:schemeClr val="tx1"/>
                          </a:solidFill>
                          <a:latin typeface="Calibri" panose="020F0502020204030204" pitchFamily="34" charset="0"/>
                          <a:cs typeface="Calibri" panose="020F0502020204030204" pitchFamily="34" charset="0"/>
                        </a:rPr>
                        <a:t>Provide teachers with support in planning and teaching engaging, progressive lessons. Providing CPD where needed.</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Using Premier Education for CPD – to work alongside teachers on topics they have identified as areas they have lower confidence in delivering. Autumn 1 was Netball. Autumn 2 was handball, which is a new topic this year.</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solidFill>
                          <a:schemeClr val="tx1"/>
                        </a:solidFill>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Complete PE planning with Maybury MTPs that match for teachers to follow.</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solidFill>
                          <a:schemeClr val="tx1"/>
                        </a:solidFill>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Active Surrey membership gives us access to reduced courses for teacher, teaching assistant, PE lead and Lunchtime supervisor training courses.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600" dirty="0">
                          <a:solidFill>
                            <a:schemeClr val="tx1"/>
                          </a:solidFill>
                          <a:latin typeface="Calibri" panose="020F0502020204030204" pitchFamily="34" charset="0"/>
                          <a:cs typeface="Calibri" panose="020F0502020204030204" pitchFamily="34" charset="0"/>
                        </a:rPr>
                        <a:t>Confident teachers who feel able to teach all topics in our MTPs.</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r>
                        <a:rPr lang="en-US" sz="600" dirty="0">
                          <a:solidFill>
                            <a:schemeClr val="tx1"/>
                          </a:solidFill>
                          <a:latin typeface="Calibri" panose="020F0502020204030204" pitchFamily="34" charset="0"/>
                          <a:cs typeface="Calibri" panose="020F0502020204030204" pitchFamily="34" charset="0"/>
                        </a:rPr>
                        <a:t>Progressive, exciting lessons that the children are enjoying and learn key skills from.</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r>
                        <a:rPr lang="en-US" sz="600" dirty="0">
                          <a:solidFill>
                            <a:schemeClr val="tx1"/>
                          </a:solidFill>
                          <a:latin typeface="Calibri" panose="020F0502020204030204" pitchFamily="34" charset="0"/>
                          <a:cs typeface="Calibri" panose="020F0502020204030204" pitchFamily="34" charset="0"/>
                        </a:rPr>
                        <a:t>Lunchtime supervisors actively creating opportunities for sporting activities at lunch times.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600" dirty="0">
                          <a:solidFill>
                            <a:schemeClr val="tx1"/>
                          </a:solidFill>
                          <a:latin typeface="Calibri" panose="020F0502020204030204" pitchFamily="34" charset="0"/>
                          <a:cs typeface="Calibri" panose="020F0502020204030204" pitchFamily="34" charset="0"/>
                        </a:rPr>
                        <a:t>Staff meeting attendance</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r>
                        <a:rPr lang="en-US" sz="600" dirty="0">
                          <a:solidFill>
                            <a:schemeClr val="tx1"/>
                          </a:solidFill>
                          <a:latin typeface="Calibri" panose="020F0502020204030204" pitchFamily="34" charset="0"/>
                          <a:cs typeface="Calibri" panose="020F0502020204030204" pitchFamily="34" charset="0"/>
                        </a:rPr>
                        <a:t>Planning documents</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r>
                        <a:rPr lang="en-US" sz="600" dirty="0">
                          <a:solidFill>
                            <a:schemeClr val="tx1"/>
                          </a:solidFill>
                          <a:latin typeface="Calibri" panose="020F0502020204030204" pitchFamily="34" charset="0"/>
                          <a:cs typeface="Calibri" panose="020F0502020204030204" pitchFamily="34" charset="0"/>
                        </a:rPr>
                        <a:t>Feedback from teachers</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r>
                        <a:rPr lang="en-US" sz="600" dirty="0">
                          <a:solidFill>
                            <a:schemeClr val="tx1"/>
                          </a:solidFill>
                          <a:latin typeface="Calibri" panose="020F0502020204030204" pitchFamily="34" charset="0"/>
                          <a:cs typeface="Calibri" panose="020F0502020204030204" pitchFamily="34" charset="0"/>
                        </a:rPr>
                        <a:t>Learning walks in PE lessons</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r h="154334">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b="1" dirty="0">
                          <a:solidFill>
                            <a:sysClr val="windowText" lastClr="000000"/>
                          </a:solidFill>
                          <a:latin typeface="Calibri" panose="020F0502020204030204" pitchFamily="34" charset="0"/>
                          <a:cs typeface="Calibri" panose="020F0502020204030204" pitchFamily="34" charset="0"/>
                        </a:rPr>
                        <a:t>What impact have you seen?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Are the improvements sustainable? How?</a:t>
                      </a:r>
                      <a:endParaRPr lang="en-US" sz="700" b="1"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Supporting evidence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b="1" dirty="0">
                          <a:solidFill>
                            <a:sysClr val="windowText" lastClr="000000"/>
                          </a:solidFill>
                          <a:effectLst/>
                          <a:latin typeface="Calibri" panose="020F0502020204030204" pitchFamily="34" charset="0"/>
                          <a:cs typeface="Calibri" panose="020F0502020204030204" pitchFamily="34" charset="0"/>
                        </a:rPr>
                        <a:t>Approx. cost</a:t>
                      </a:r>
                      <a:endPar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3420514327"/>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latin typeface="Calibri" panose="020F0502020204030204" pitchFamily="34" charset="0"/>
                          <a:cs typeface="Calibri" panose="020F0502020204030204" pitchFamily="34" charset="0"/>
                        </a:rPr>
                        <a:t>Evaluate</a:t>
                      </a:r>
                      <a:r>
                        <a:rPr lang="en-US" sz="700" b="1" dirty="0">
                          <a:latin typeface="Calibri" panose="020F0502020204030204" pitchFamily="34" charset="0"/>
                          <a:cs typeface="Calibri" panose="020F0502020204030204" pitchFamily="34" charset="0"/>
                        </a:rPr>
                        <a:t> </a:t>
                      </a:r>
                      <a:r>
                        <a:rPr lang="en-US" sz="500" b="1" dirty="0">
                          <a:latin typeface="Calibri" panose="020F0502020204030204" pitchFamily="34" charset="0"/>
                          <a:cs typeface="Calibri" panose="020F0502020204030204" pitchFamily="34" charset="0"/>
                        </a:rPr>
                        <a:t>(Complete in July)</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450" dirty="0">
                          <a:solidFill>
                            <a:schemeClr val="tx1"/>
                          </a:solidFill>
                          <a:latin typeface="Calibri" panose="020F0502020204030204" pitchFamily="34" charset="0"/>
                          <a:cs typeface="Calibri" panose="020F0502020204030204" pitchFamily="34" charset="0"/>
                        </a:rPr>
                        <a:t>Increased confidence in teaching most subjects.</a:t>
                      </a:r>
                    </a:p>
                    <a:p>
                      <a:pPr algn="l">
                        <a:lnSpc>
                          <a:spcPct val="100000"/>
                        </a:lnSpc>
                      </a:pPr>
                      <a:endParaRPr lang="en-US" sz="450" dirty="0">
                        <a:solidFill>
                          <a:schemeClr val="tx1"/>
                        </a:solidFill>
                        <a:latin typeface="Calibri" panose="020F0502020204030204" pitchFamily="34" charset="0"/>
                        <a:cs typeface="Calibri" panose="020F0502020204030204" pitchFamily="34" charset="0"/>
                      </a:endParaRPr>
                    </a:p>
                    <a:p>
                      <a:pPr algn="l">
                        <a:lnSpc>
                          <a:spcPct val="100000"/>
                        </a:lnSpc>
                      </a:pPr>
                      <a:r>
                        <a:rPr lang="en-US" sz="450" dirty="0">
                          <a:solidFill>
                            <a:schemeClr val="tx1"/>
                          </a:solidFill>
                          <a:latin typeface="Calibri" panose="020F0502020204030204" pitchFamily="34" charset="0"/>
                          <a:cs typeface="Calibri" panose="020F0502020204030204" pitchFamily="34" charset="0"/>
                        </a:rPr>
                        <a:t>Increased confidence in the children taking part in the lessons due to confident adults.</a:t>
                      </a:r>
                    </a:p>
                    <a:p>
                      <a:pPr algn="l">
                        <a:lnSpc>
                          <a:spcPct val="100000"/>
                        </a:lnSpc>
                      </a:pPr>
                      <a:endParaRPr lang="en-US" sz="450" dirty="0">
                        <a:solidFill>
                          <a:schemeClr val="tx1"/>
                        </a:solidFill>
                        <a:latin typeface="Calibri" panose="020F0502020204030204" pitchFamily="34" charset="0"/>
                        <a:cs typeface="Calibri" panose="020F0502020204030204" pitchFamily="34" charset="0"/>
                      </a:endParaRPr>
                    </a:p>
                    <a:p>
                      <a:pPr algn="l">
                        <a:lnSpc>
                          <a:spcPct val="100000"/>
                        </a:lnSpc>
                      </a:pPr>
                      <a:r>
                        <a:rPr lang="en-US" sz="450" dirty="0">
                          <a:solidFill>
                            <a:schemeClr val="tx1"/>
                          </a:solidFill>
                          <a:latin typeface="Calibri" panose="020F0502020204030204" pitchFamily="34" charset="0"/>
                          <a:cs typeface="Calibri" panose="020F0502020204030204" pitchFamily="34" charset="0"/>
                        </a:rPr>
                        <a:t>Happier staff as they are getting support in areas they have requested.</a:t>
                      </a:r>
                    </a:p>
                    <a:p>
                      <a:pPr algn="l">
                        <a:lnSpc>
                          <a:spcPct val="100000"/>
                        </a:lnSpc>
                      </a:pPr>
                      <a:endParaRPr lang="en-US" sz="450" dirty="0">
                        <a:solidFill>
                          <a:schemeClr val="tx1"/>
                        </a:solidFill>
                        <a:latin typeface="Calibri" panose="020F0502020204030204" pitchFamily="34" charset="0"/>
                        <a:cs typeface="Calibri" panose="020F0502020204030204" pitchFamily="34" charset="0"/>
                      </a:endParaRPr>
                    </a:p>
                    <a:p>
                      <a:pPr algn="l">
                        <a:lnSpc>
                          <a:spcPct val="100000"/>
                        </a:lnSpc>
                      </a:pPr>
                      <a:r>
                        <a:rPr lang="en-US" sz="450" dirty="0">
                          <a:solidFill>
                            <a:schemeClr val="tx1"/>
                          </a:solidFill>
                          <a:latin typeface="Calibri" panose="020F0502020204030204" pitchFamily="34" charset="0"/>
                          <a:cs typeface="Calibri" panose="020F0502020204030204" pitchFamily="34" charset="0"/>
                        </a:rPr>
                        <a:t>Good progression of skills across lessons from following the scheme of work. </a:t>
                      </a:r>
                    </a:p>
                    <a:p>
                      <a:pPr algn="l">
                        <a:lnSpc>
                          <a:spcPct val="100000"/>
                        </a:lnSpc>
                      </a:pPr>
                      <a:endParaRPr lang="en-US" sz="450"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45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600" dirty="0">
                          <a:solidFill>
                            <a:schemeClr val="tx1"/>
                          </a:solidFill>
                          <a:latin typeface="Calibri" panose="020F0502020204030204" pitchFamily="34" charset="0"/>
                          <a:cs typeface="Calibri" panose="020F0502020204030204" pitchFamily="34" charset="0"/>
                        </a:rPr>
                        <a:t>Teachers will have a better idea of how to structure lessons from following the scheme for a couple of years and following the CPD so it is semi-sustainable.</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Feedback about the gymnastics safety staff meeting was positive with teachers reporting that they found the information useful.</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solidFill>
                          <a:schemeClr val="tx1"/>
                        </a:solidFill>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Feedback from CPD in Handball was very positive with 100% of teachers involved wanting to change the curriculum to include this.</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Complete PE - £175</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solidFill>
                          <a:schemeClr val="tx1"/>
                        </a:solidFill>
                        <a:highlight>
                          <a:srgbClr val="FFFF00"/>
                        </a:highligh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CPD - £2200</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solidFill>
                          <a:schemeClr val="tx1"/>
                        </a:solidFill>
                        <a:highlight>
                          <a:srgbClr val="FFFF00"/>
                        </a:highligh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Active Surrey - £900</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solidFill>
                          <a:schemeClr val="tx1"/>
                        </a:solidFill>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highlight>
                            <a:srgbClr val="FFFF00"/>
                          </a:highlight>
                          <a:latin typeface="Calibri" panose="020F0502020204030204" pitchFamily="34" charset="0"/>
                          <a:cs typeface="Calibri" panose="020F0502020204030204" pitchFamily="34" charset="0"/>
                        </a:rPr>
                        <a:t>Total spend - £3275</a:t>
                      </a:r>
                    </a:p>
                    <a:p>
                      <a:pPr algn="l">
                        <a:lnSpc>
                          <a:spcPct val="100000"/>
                        </a:lnSpc>
                      </a:pPr>
                      <a:endParaRPr lang="en-US" sz="600" b="1"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72556584"/>
                  </a:ext>
                </a:extLst>
              </a:tr>
            </a:tbl>
          </a:graphicData>
        </a:graphic>
      </p:graphicFrame>
    </p:spTree>
    <p:extLst>
      <p:ext uri="{BB962C8B-B14F-4D97-AF65-F5344CB8AC3E}">
        <p14:creationId xmlns:p14="http://schemas.microsoft.com/office/powerpoint/2010/main" val="292040079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937B963-E288-A594-F73A-77BAB18F906B}"/>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37EF1091-D9E8-F50F-C469-7DA3DEDEB30C}"/>
              </a:ext>
            </a:extLst>
          </p:cNvPr>
          <p:cNvPicPr>
            <a:picLocks noChangeAspect="1"/>
          </p:cNvPicPr>
          <p:nvPr/>
        </p:nvPicPr>
        <p:blipFill>
          <a:blip r:embed="rId2"/>
          <a:stretch>
            <a:fillRect/>
          </a:stretch>
        </p:blipFill>
        <p:spPr>
          <a:xfrm>
            <a:off x="-16769" y="0"/>
            <a:ext cx="6166284" cy="4322536"/>
          </a:xfrm>
          <a:prstGeom prst="rect">
            <a:avLst/>
          </a:prstGeom>
        </p:spPr>
      </p:pic>
      <p:sp>
        <p:nvSpPr>
          <p:cNvPr id="4" name="TextBox 3">
            <a:extLst>
              <a:ext uri="{FF2B5EF4-FFF2-40B4-BE49-F238E27FC236}">
                <a16:creationId xmlns:a16="http://schemas.microsoft.com/office/drawing/2014/main" id="{D9EC24E5-DBE8-47EA-B1DE-D1192E89143D}"/>
              </a:ext>
            </a:extLst>
          </p:cNvPr>
          <p:cNvSpPr txBox="1"/>
          <p:nvPr/>
        </p:nvSpPr>
        <p:spPr>
          <a:xfrm>
            <a:off x="241825" y="208550"/>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Your objective: Develop positive attitudes</a:t>
            </a:r>
          </a:p>
        </p:txBody>
      </p:sp>
      <p:graphicFrame>
        <p:nvGraphicFramePr>
          <p:cNvPr id="2" name="Table 1">
            <a:extLst>
              <a:ext uri="{FF2B5EF4-FFF2-40B4-BE49-F238E27FC236}">
                <a16:creationId xmlns:a16="http://schemas.microsoft.com/office/drawing/2014/main" id="{0C43063D-4996-8F50-39D2-9B3391C83F21}"/>
              </a:ext>
            </a:extLst>
          </p:cNvPr>
          <p:cNvGraphicFramePr>
            <a:graphicFrameLocks noGrp="1"/>
          </p:cNvGraphicFramePr>
          <p:nvPr>
            <p:extLst>
              <p:ext uri="{D42A27DB-BD31-4B8C-83A1-F6EECF244321}">
                <p14:modId xmlns:p14="http://schemas.microsoft.com/office/powerpoint/2010/main" val="699336827"/>
              </p:ext>
            </p:extLst>
          </p:nvPr>
        </p:nvGraphicFramePr>
        <p:xfrm>
          <a:off x="294842" y="694098"/>
          <a:ext cx="5530128" cy="3459480"/>
        </p:xfrm>
        <a:graphic>
          <a:graphicData uri="http://schemas.openxmlformats.org/drawingml/2006/table">
            <a:tbl>
              <a:tblPr firstRow="1" bandRow="1">
                <a:tableStyleId>{5C22544A-7EE6-4342-B048-85BDC9FD1C3A}</a:tableStyleId>
              </a:tblPr>
              <a:tblGrid>
                <a:gridCol w="497638">
                  <a:extLst>
                    <a:ext uri="{9D8B030D-6E8A-4147-A177-3AD203B41FA5}">
                      <a16:colId xmlns:a16="http://schemas.microsoft.com/office/drawing/2014/main" val="1397519339"/>
                    </a:ext>
                  </a:extLst>
                </a:gridCol>
                <a:gridCol w="1089660">
                  <a:extLst>
                    <a:ext uri="{9D8B030D-6E8A-4147-A177-3AD203B41FA5}">
                      <a16:colId xmlns:a16="http://schemas.microsoft.com/office/drawing/2014/main" val="3874769663"/>
                    </a:ext>
                  </a:extLst>
                </a:gridCol>
                <a:gridCol w="1510964">
                  <a:extLst>
                    <a:ext uri="{9D8B030D-6E8A-4147-A177-3AD203B41FA5}">
                      <a16:colId xmlns:a16="http://schemas.microsoft.com/office/drawing/2014/main" val="279180329"/>
                    </a:ext>
                  </a:extLst>
                </a:gridCol>
                <a:gridCol w="1416640">
                  <a:extLst>
                    <a:ext uri="{9D8B030D-6E8A-4147-A177-3AD203B41FA5}">
                      <a16:colId xmlns:a16="http://schemas.microsoft.com/office/drawing/2014/main" val="1419483341"/>
                    </a:ext>
                  </a:extLst>
                </a:gridCol>
                <a:gridCol w="1015226">
                  <a:extLst>
                    <a:ext uri="{9D8B030D-6E8A-4147-A177-3AD203B41FA5}">
                      <a16:colId xmlns:a16="http://schemas.microsoft.com/office/drawing/2014/main" val="1532179531"/>
                    </a:ext>
                  </a:extLst>
                </a:gridCol>
              </a:tblGrid>
              <a:tr h="226247">
                <a:tc>
                  <a:txBody>
                    <a:bodyPr/>
                    <a:lstStyle/>
                    <a:p>
                      <a:pPr algn="ct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dirty="0">
                          <a:solidFill>
                            <a:sysClr val="windowText" lastClr="000000"/>
                          </a:solidFill>
                          <a:latin typeface="Calibri" panose="020F0502020204030204" pitchFamily="34" charset="0"/>
                          <a:cs typeface="Calibri" panose="020F0502020204030204" pitchFamily="34" charset="0"/>
                        </a:rPr>
                        <a:t>Intent - what is your objective?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Implementation - How will you achieve this?</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Impact - What do you hope to see?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Supporting evidence</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effectLst/>
                          <a:latin typeface="Calibri" panose="020F0502020204030204" pitchFamily="34" charset="0"/>
                          <a:cs typeface="Calibri" panose="020F0502020204030204" pitchFamily="34" charset="0"/>
                        </a:rPr>
                        <a:t>Plan and monitor</a:t>
                      </a:r>
                      <a:br>
                        <a:rPr lang="en-US" sz="700" b="1" dirty="0">
                          <a:effectLst/>
                          <a:latin typeface="Calibri" panose="020F0502020204030204" pitchFamily="34" charset="0"/>
                          <a:cs typeface="Calibri" panose="020F0502020204030204" pitchFamily="34" charset="0"/>
                        </a:rPr>
                      </a:br>
                      <a:r>
                        <a:rPr lang="en-US" sz="500" b="1" dirty="0">
                          <a:effectLst/>
                          <a:latin typeface="Calibri" panose="020F0502020204030204" pitchFamily="34" charset="0"/>
                          <a:cs typeface="Calibri" panose="020F0502020204030204" pitchFamily="34" charset="0"/>
                        </a:rPr>
                        <a:t>(Complete now and monitor)</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600" dirty="0">
                          <a:solidFill>
                            <a:schemeClr val="tx1"/>
                          </a:solidFill>
                          <a:latin typeface="Calibri" panose="020F0502020204030204" pitchFamily="34" charset="0"/>
                          <a:cs typeface="Calibri" panose="020F0502020204030204" pitchFamily="34" charset="0"/>
                        </a:rPr>
                        <a:t>Provide children with opportunities to develop and secure key sporting life skills and positive attitudes to being healthy.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600" dirty="0">
                          <a:solidFill>
                            <a:schemeClr val="tx1"/>
                          </a:solidFill>
                          <a:latin typeface="Calibri" panose="020F0502020204030204" pitchFamily="34" charset="0"/>
                          <a:cs typeface="Calibri" panose="020F0502020204030204" pitchFamily="34" charset="0"/>
                        </a:rPr>
                        <a:t>Supporting </a:t>
                      </a:r>
                      <a:r>
                        <a:rPr lang="en-US" sz="600" dirty="0" err="1">
                          <a:solidFill>
                            <a:schemeClr val="tx1"/>
                          </a:solidFill>
                          <a:latin typeface="Calibri" panose="020F0502020204030204" pitchFamily="34" charset="0"/>
                          <a:cs typeface="Calibri" panose="020F0502020204030204" pitchFamily="34" charset="0"/>
                        </a:rPr>
                        <a:t>bikeability</a:t>
                      </a:r>
                      <a:r>
                        <a:rPr lang="en-US" sz="600" dirty="0">
                          <a:solidFill>
                            <a:schemeClr val="tx1"/>
                          </a:solidFill>
                          <a:latin typeface="Calibri" panose="020F0502020204030204" pitchFamily="34" charset="0"/>
                          <a:cs typeface="Calibri" panose="020F0502020204030204" pitchFamily="34" charset="0"/>
                        </a:rPr>
                        <a:t> sessions by providing equipment to those children who do not have any and would normally miss out on this key skill development.</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r>
                        <a:rPr lang="en-US" sz="600" dirty="0">
                          <a:solidFill>
                            <a:schemeClr val="tx1"/>
                          </a:solidFill>
                          <a:latin typeface="Calibri" panose="020F0502020204030204" pitchFamily="34" charset="0"/>
                          <a:cs typeface="Calibri" panose="020F0502020204030204" pitchFamily="34" charset="0"/>
                        </a:rPr>
                        <a:t>Swimming Booster lessons for Year 6 to provide further support and opportunities for them to reach the government guidelines on swimming efficiency.</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r>
                        <a:rPr lang="en-US" sz="600" dirty="0">
                          <a:solidFill>
                            <a:schemeClr val="tx1"/>
                          </a:solidFill>
                          <a:latin typeface="Calibri" panose="020F0502020204030204" pitchFamily="34" charset="0"/>
                          <a:cs typeface="Calibri" panose="020F0502020204030204" pitchFamily="34" charset="0"/>
                        </a:rPr>
                        <a:t>WASPS membership to provide opportunities for competitive sport.</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r>
                        <a:rPr lang="en-US" sz="600" dirty="0">
                          <a:solidFill>
                            <a:schemeClr val="tx1"/>
                          </a:solidFill>
                          <a:latin typeface="Calibri" panose="020F0502020204030204" pitchFamily="34" charset="0"/>
                          <a:cs typeface="Calibri" panose="020F0502020204030204" pitchFamily="34" charset="0"/>
                        </a:rPr>
                        <a:t>A-life workshops consist of a healthy lifestyle workshop and a fitness workshop.</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More children completing their </a:t>
                      </a:r>
                      <a:r>
                        <a:rPr lang="en-US" sz="600" dirty="0" err="1">
                          <a:solidFill>
                            <a:schemeClr val="tx1"/>
                          </a:solidFill>
                          <a:latin typeface="Calibri" panose="020F0502020204030204" pitchFamily="34" charset="0"/>
                          <a:cs typeface="Calibri" panose="020F0502020204030204" pitchFamily="34" charset="0"/>
                        </a:rPr>
                        <a:t>bikeability</a:t>
                      </a:r>
                      <a:r>
                        <a:rPr lang="en-US" sz="600" dirty="0">
                          <a:solidFill>
                            <a:schemeClr val="tx1"/>
                          </a:solidFill>
                          <a:latin typeface="Calibri" panose="020F0502020204030204" pitchFamily="34" charset="0"/>
                          <a:cs typeface="Calibri" panose="020F0502020204030204" pitchFamily="34" charset="0"/>
                        </a:rPr>
                        <a:t> certification.</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solidFill>
                          <a:schemeClr val="tx1"/>
                        </a:solidFill>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Children being more active in between lessons and when they need a movement break from being sedentary for long periods of time.</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solidFill>
                          <a:schemeClr val="tx1"/>
                        </a:solidFill>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More children achieving 25m confident swimming and more children moving on to learning safe self-rescue.</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solidFill>
                          <a:schemeClr val="tx1"/>
                        </a:solidFill>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Children taking part in festivals and competitions where they can develop their sense of sportsmanship, respect and perseverance.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600" dirty="0" err="1">
                          <a:solidFill>
                            <a:schemeClr val="tx1"/>
                          </a:solidFill>
                          <a:latin typeface="Calibri" panose="020F0502020204030204" pitchFamily="34" charset="0"/>
                          <a:cs typeface="Calibri" panose="020F0502020204030204" pitchFamily="34" charset="0"/>
                        </a:rPr>
                        <a:t>Bikeability</a:t>
                      </a:r>
                      <a:r>
                        <a:rPr lang="en-US" sz="600" dirty="0">
                          <a:solidFill>
                            <a:schemeClr val="tx1"/>
                          </a:solidFill>
                          <a:latin typeface="Calibri" panose="020F0502020204030204" pitchFamily="34" charset="0"/>
                          <a:cs typeface="Calibri" panose="020F0502020204030204" pitchFamily="34" charset="0"/>
                        </a:rPr>
                        <a:t> success rate.</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r>
                        <a:rPr lang="en-US" sz="600" dirty="0">
                          <a:solidFill>
                            <a:schemeClr val="tx1"/>
                          </a:solidFill>
                          <a:latin typeface="Calibri" panose="020F0502020204030204" pitchFamily="34" charset="0"/>
                          <a:cs typeface="Calibri" panose="020F0502020204030204" pitchFamily="34" charset="0"/>
                        </a:rPr>
                        <a:t>Swimming data</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r h="16425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b="1" dirty="0">
                          <a:solidFill>
                            <a:sysClr val="windowText" lastClr="000000"/>
                          </a:solidFill>
                          <a:latin typeface="Calibri" panose="020F0502020204030204" pitchFamily="34" charset="0"/>
                          <a:cs typeface="Calibri" panose="020F0502020204030204" pitchFamily="34" charset="0"/>
                        </a:rPr>
                        <a:t>What impact have you seen?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Are the improvements sustainable? How?</a:t>
                      </a:r>
                      <a:endParaRPr lang="en-US" sz="700" b="1"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Supporting evidence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b="1" dirty="0">
                          <a:solidFill>
                            <a:sysClr val="windowText" lastClr="000000"/>
                          </a:solidFill>
                          <a:effectLst/>
                          <a:latin typeface="Calibri" panose="020F0502020204030204" pitchFamily="34" charset="0"/>
                          <a:cs typeface="Calibri" panose="020F0502020204030204" pitchFamily="34" charset="0"/>
                        </a:rPr>
                        <a:t>Approx. cost</a:t>
                      </a:r>
                      <a:endPar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3420514327"/>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latin typeface="Calibri" panose="020F0502020204030204" pitchFamily="34" charset="0"/>
                          <a:cs typeface="Calibri" panose="020F0502020204030204" pitchFamily="34" charset="0"/>
                        </a:rPr>
                        <a:t>Evaluate</a:t>
                      </a:r>
                      <a:r>
                        <a:rPr lang="en-US" sz="700" b="1" dirty="0">
                          <a:latin typeface="Calibri" panose="020F0502020204030204" pitchFamily="34" charset="0"/>
                          <a:cs typeface="Calibri" panose="020F0502020204030204" pitchFamily="34" charset="0"/>
                        </a:rPr>
                        <a:t> </a:t>
                      </a:r>
                      <a:r>
                        <a:rPr lang="en-US" sz="500" b="1" dirty="0">
                          <a:latin typeface="Calibri" panose="020F0502020204030204" pitchFamily="34" charset="0"/>
                          <a:cs typeface="Calibri" panose="020F0502020204030204" pitchFamily="34" charset="0"/>
                        </a:rPr>
                        <a:t>(Complete in July)</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600" dirty="0">
                          <a:solidFill>
                            <a:schemeClr val="tx1"/>
                          </a:solidFill>
                          <a:latin typeface="Calibri" panose="020F0502020204030204" pitchFamily="34" charset="0"/>
                          <a:cs typeface="Calibri" panose="020F0502020204030204" pitchFamily="34" charset="0"/>
                        </a:rPr>
                        <a:t>Improved swimming ability in Year 6 from their assessment in Year 5.</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r>
                        <a:rPr lang="en-US" sz="600" dirty="0">
                          <a:solidFill>
                            <a:schemeClr val="tx1"/>
                          </a:solidFill>
                          <a:latin typeface="Calibri" panose="020F0502020204030204" pitchFamily="34" charset="0"/>
                          <a:cs typeface="Calibri" panose="020F0502020204030204" pitchFamily="34" charset="0"/>
                        </a:rPr>
                        <a:t>Children more confident in the water.</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r>
                        <a:rPr lang="en-US" sz="600" dirty="0">
                          <a:solidFill>
                            <a:schemeClr val="tx1"/>
                          </a:solidFill>
                          <a:latin typeface="Calibri" panose="020F0502020204030204" pitchFamily="34" charset="0"/>
                          <a:cs typeface="Calibri" panose="020F0502020204030204" pitchFamily="34" charset="0"/>
                        </a:rPr>
                        <a:t>Children more confident on their bikes and being safer with wearing helmets.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600" dirty="0" err="1">
                          <a:solidFill>
                            <a:schemeClr val="tx1"/>
                          </a:solidFill>
                          <a:latin typeface="Calibri" panose="020F0502020204030204" pitchFamily="34" charset="0"/>
                          <a:cs typeface="Calibri" panose="020F0502020204030204" pitchFamily="34" charset="0"/>
                        </a:rPr>
                        <a:t>Bikeability</a:t>
                      </a:r>
                      <a:r>
                        <a:rPr lang="en-US" sz="600" dirty="0">
                          <a:solidFill>
                            <a:schemeClr val="tx1"/>
                          </a:solidFill>
                          <a:latin typeface="Calibri" panose="020F0502020204030204" pitchFamily="34" charset="0"/>
                          <a:cs typeface="Calibri" panose="020F0502020204030204" pitchFamily="34" charset="0"/>
                        </a:rPr>
                        <a:t> is a free course. We have previously purchased extra equipment for children without any. This is sustainable until equipment needs to be updated.</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r>
                        <a:rPr lang="en-US" sz="600" dirty="0">
                          <a:solidFill>
                            <a:schemeClr val="tx1"/>
                          </a:solidFill>
                          <a:latin typeface="Calibri" panose="020F0502020204030204" pitchFamily="34" charset="0"/>
                          <a:cs typeface="Calibri" panose="020F0502020204030204" pitchFamily="34" charset="0"/>
                        </a:rPr>
                        <a:t>Swimming costs to come out of school fund as usual. Booster swimming is not sustainable as it provided through sports premium.</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600" dirty="0">
                          <a:solidFill>
                            <a:schemeClr val="tx1"/>
                          </a:solidFill>
                          <a:latin typeface="Calibri" panose="020F0502020204030204" pitchFamily="34" charset="0"/>
                          <a:cs typeface="Calibri" panose="020F0502020204030204" pitchFamily="34" charset="0"/>
                        </a:rPr>
                        <a:t>10% children able to swim 25m unaided which is a big improvement when 53% could only walk on water at the start of the lessons.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solidFill>
                          <a:schemeClr val="tx1"/>
                        </a:solidFill>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Swimming boosters - £877.60</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solidFill>
                          <a:schemeClr val="tx1"/>
                        </a:solidFill>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Coaches for swimming boosters - £920</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b="1" dirty="0">
                        <a:solidFill>
                          <a:schemeClr val="tx1"/>
                        </a:solidFill>
                        <a:highlight>
                          <a:srgbClr val="FFFF00"/>
                        </a:highligh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b="0" dirty="0">
                          <a:solidFill>
                            <a:schemeClr val="tx1"/>
                          </a:solidFill>
                          <a:latin typeface="Calibri" panose="020F0502020204030204" pitchFamily="34" charset="0"/>
                          <a:cs typeface="Calibri" panose="020F0502020204030204" pitchFamily="34" charset="0"/>
                        </a:rPr>
                        <a:t>WASPS - £150</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b="0" dirty="0">
                        <a:solidFill>
                          <a:schemeClr val="tx1"/>
                        </a:solidFill>
                        <a:highlight>
                          <a:srgbClr val="FFFF00"/>
                        </a:highligh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b="0" dirty="0">
                          <a:solidFill>
                            <a:schemeClr val="tx1"/>
                          </a:solidFill>
                          <a:highlight>
                            <a:srgbClr val="FFFF00"/>
                          </a:highlight>
                          <a:latin typeface="Calibri" panose="020F0502020204030204" pitchFamily="34" charset="0"/>
                          <a:cs typeface="Calibri" panose="020F0502020204030204" pitchFamily="34" charset="0"/>
                        </a:rPr>
                        <a:t>Total spend – £1947.60</a:t>
                      </a:r>
                    </a:p>
                    <a:p>
                      <a:pPr algn="l">
                        <a:lnSpc>
                          <a:spcPct val="100000"/>
                        </a:lnSpc>
                      </a:pPr>
                      <a:endParaRPr lang="en-US" sz="600" dirty="0">
                        <a:solidFill>
                          <a:schemeClr val="tx1"/>
                        </a:solidFill>
                        <a:highlight>
                          <a:srgbClr val="FFFF00"/>
                        </a:highlight>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72556584"/>
                  </a:ext>
                </a:extLst>
              </a:tr>
            </a:tbl>
          </a:graphicData>
        </a:graphic>
      </p:graphicFrame>
    </p:spTree>
    <p:extLst>
      <p:ext uri="{BB962C8B-B14F-4D97-AF65-F5344CB8AC3E}">
        <p14:creationId xmlns:p14="http://schemas.microsoft.com/office/powerpoint/2010/main" val="2883864405"/>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Them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Office Theme</Template>
  <TotalTime>766</TotalTime>
  <Words>2383</Words>
  <Application>Microsoft Office PowerPoint</Application>
  <PresentationFormat>Custom</PresentationFormat>
  <Paragraphs>286</Paragraphs>
  <Slides>8</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8</vt:i4>
      </vt:variant>
    </vt:vector>
  </HeadingPairs>
  <TitlesOfParts>
    <vt:vector size="13" baseType="lpstr">
      <vt:lpstr>Aptos</vt:lpstr>
      <vt:lpstr>Aptos Display</vt:lpstr>
      <vt:lpstr>Arial</vt:lpstr>
      <vt:lpstr>Calibri</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David Rock</dc:creator>
  <cp:lastModifiedBy>S.Zalman</cp:lastModifiedBy>
  <cp:revision>42</cp:revision>
  <dcterms:created xsi:type="dcterms:W3CDTF">2025-10-08T18:09:30Z</dcterms:created>
  <dcterms:modified xsi:type="dcterms:W3CDTF">2026-07-14T15:34:23Z</dcterms:modified>
</cp:coreProperties>
</file>